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7"/>
  </p:notesMasterIdLst>
  <p:sldIdLst>
    <p:sldId id="308" r:id="rId2"/>
    <p:sldId id="258" r:id="rId3"/>
    <p:sldId id="305" r:id="rId4"/>
    <p:sldId id="259" r:id="rId5"/>
    <p:sldId id="306" r:id="rId6"/>
    <p:sldId id="310" r:id="rId7"/>
    <p:sldId id="311" r:id="rId8"/>
    <p:sldId id="329" r:id="rId9"/>
    <p:sldId id="313" r:id="rId10"/>
    <p:sldId id="332" r:id="rId11"/>
    <p:sldId id="314" r:id="rId12"/>
    <p:sldId id="316" r:id="rId13"/>
    <p:sldId id="315" r:id="rId14"/>
    <p:sldId id="336" r:id="rId15"/>
    <p:sldId id="339" r:id="rId16"/>
    <p:sldId id="317" r:id="rId17"/>
    <p:sldId id="318" r:id="rId18"/>
    <p:sldId id="319" r:id="rId19"/>
    <p:sldId id="320" r:id="rId20"/>
    <p:sldId id="333" r:id="rId21"/>
    <p:sldId id="322" r:id="rId22"/>
    <p:sldId id="338" r:id="rId23"/>
    <p:sldId id="324" r:id="rId24"/>
    <p:sldId id="334" r:id="rId25"/>
    <p:sldId id="325" r:id="rId26"/>
    <p:sldId id="326" r:id="rId27"/>
    <p:sldId id="335" r:id="rId28"/>
    <p:sldId id="327" r:id="rId29"/>
    <p:sldId id="328" r:id="rId30"/>
    <p:sldId id="312" r:id="rId31"/>
    <p:sldId id="330" r:id="rId32"/>
    <p:sldId id="331" r:id="rId33"/>
    <p:sldId id="337" r:id="rId34"/>
    <p:sldId id="340" r:id="rId35"/>
    <p:sldId id="309" r:id="rId36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CD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624" autoAdjust="0"/>
    <p:restoredTop sz="94531" autoAdjust="0"/>
  </p:normalViewPr>
  <p:slideViewPr>
    <p:cSldViewPr>
      <p:cViewPr varScale="1">
        <p:scale>
          <a:sx n="52" d="100"/>
          <a:sy n="52" d="100"/>
        </p:scale>
        <p:origin x="667" y="5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customXml" Target="../customXml/item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customXml" Target="../customXml/item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customXml" Target="../customXml/item2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4286F0-5D44-442A-89D7-9EA0829990CE}" type="datetimeFigureOut">
              <a:rPr lang="en-US" smtClean="0"/>
              <a:t>7/17/2025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33A928-C791-423D-8AB9-F59BCD590E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1584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37CF84-7D22-98C9-CD1F-A7E42F9111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B2DC22E-6750-9425-DD7A-AC636AC632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35D3774-5C32-3EC6-C8F4-3D5C8AA970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40BA43-88C5-B71E-BEE8-FD5B98A9AE8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33A928-C791-423D-8AB9-F59BCD590E3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22683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3F0610-779B-4294-26E0-30E99BF4F7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89E11E4-6480-3800-5D20-7E286D6FED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DA8CD54-74C6-1275-3F02-3CC6B489C4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A2D717-CE34-6988-3B04-225DCEB967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33A928-C791-423D-8AB9-F59BCD590E35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02968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9A70CC-CBA2-FF0D-971A-0F95571CBC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ECBD889-0FE3-63C3-5818-BA99FE5DEE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ED3C7A7-8E36-19F3-60D8-4DDD0C7930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4F600F-C296-066C-DCAD-DA0DE0D5A48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33A928-C791-423D-8AB9-F59BCD590E35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29529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60A21A-8876-79C6-79F7-313F4C4FB9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C643261-8381-1E7B-7D91-7C5077CBAB4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E6789A0-E7C9-FBF1-8A81-7AB1475753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CE9B87-93FC-40FB-1086-36D46C43A9F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33A928-C791-423D-8AB9-F59BCD590E35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96831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59B1F5-D4C0-7F0E-D2A4-E99263A6F0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27E34E6-A54A-DD2C-0BFB-2330CE827A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D342DCB-927E-7015-9200-2F923FAF8D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575C2C-EE7D-1D0A-64AF-4EE52ADA138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33A928-C791-423D-8AB9-F59BCD590E35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21565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CBBFEF-3999-01BD-5522-5F736C2895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7D25064-CE3F-FBC6-66B8-9CA301BDE5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B7C000B-15A0-C446-DDFF-01939CD084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BA54DE-6E9E-B522-5FDF-CD4A4094767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33A928-C791-423D-8AB9-F59BCD590E35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6821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BEBF57-3268-ACF9-B0A4-0578B2BA9A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583A6D7-C63B-A9B0-302F-84760ECC1B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95F4605-7E84-6E03-0A4C-265FEDC026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C02CF8-9A60-852F-B44C-3966FB64255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33A928-C791-423D-8AB9-F59BCD590E35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01716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302FBC-3EFC-4B1C-304B-F9E3CB6DDF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0165708-86F7-0745-C64E-6FA50A183F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D001830-B1AE-8F20-D5CE-2E700C37BF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3EF0E6-477D-E685-CDDF-3E194F41CC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33A928-C791-423D-8AB9-F59BCD590E35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07959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2F4CEB-ED28-0E43-1C4B-D60FE9EA45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0778457-2EBB-570C-F70B-12033B5B3C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D895134-1E39-00A8-C44D-BC653D9328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2713B5-5A46-4742-398B-0EACCF186D9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33A928-C791-423D-8AB9-F59BCD590E35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63032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5D3E47-1935-AEEE-44B8-14DE519A30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192D675-2FE2-26E5-C689-01691F3CB6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11FF31B-C9FB-05A3-A547-8A025B980D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2C03C0-3FD1-5345-22BE-FF0B3D4922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33A928-C791-423D-8AB9-F59BCD590E35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79912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099AAA-DE38-7BDA-8165-D786098A17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13E69BB-E330-47BD-3C03-C30BDB60FC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CA7D965-F960-A6F4-2A5A-3E40BA40B4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DBA184-1272-268A-560D-918278184B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33A928-C791-423D-8AB9-F59BCD590E35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3034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3DFF55-ABA5-6CEB-A629-94C7F2B641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5645612-AF3A-DEEE-72B3-F9BE2E6194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2300146-ABC2-84A6-4A65-19D79D9474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E53FD3-76F4-08F5-EC8C-0591A54F397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33A928-C791-423D-8AB9-F59BCD590E3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536554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6A5D86-1F3A-F6D9-CF12-01955AB763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5C5BAE8-BF81-81C4-D370-B03F58860E7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D535676-B10D-15D5-99D4-3EDEA4A76D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66ACBC-0A09-B45B-BF40-FC1160D017B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33A928-C791-423D-8AB9-F59BCD590E35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956202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A0FEE7-F21E-DBCF-7CEA-EB59707711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4A79F17-1437-6634-46D3-601E5DA1440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89F7375-1226-44C3-CBB4-53812546D0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EC8B75-3BDE-CF1B-F4DE-FC4A8858D3D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33A928-C791-423D-8AB9-F59BCD590E35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277081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313489-8DE7-3D6C-8EDD-AE85C74CA4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D4FC633-3EBF-978A-516A-6E0201D3FE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20C0A85-4DBC-2AE7-C208-1CAC477B93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AE2762-E1F0-E03F-10A0-978C82FF15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33A928-C791-423D-8AB9-F59BCD590E35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904644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CC3E28-A56F-9C44-613A-A153DFE73A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D2ACBB3-B1F5-E25F-174F-9B924FBD88D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11EB25C-D734-4EBA-6236-688436AFDF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E0CA6B-A75E-A099-FC26-019C8DFBF9B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33A928-C791-423D-8AB9-F59BCD590E35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353927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E17F4A-CC43-12E7-910E-E8AAB6F441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F9DCD53-1D77-8AB3-06DA-3F5B8C582FB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E7BB599-0F5D-B635-52C9-57DD691CEF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A965DC-F1B7-36FD-3268-5E4C42D6AF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33A928-C791-423D-8AB9-F59BCD590E35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656261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51E092-7625-B6BB-819A-530BC525ED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D90CC7F-0B31-0B2F-C692-F347DA0C65A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D329DE7-2D19-C17D-C39B-0FF85DD992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97324D-5CEE-D620-6FF9-B98404CA415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33A928-C791-423D-8AB9-F59BCD590E35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836056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77A252-3EBF-5FC7-B7D2-97524C8203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2DAD379-8FD3-5309-E8EE-C73736CA229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59FBE6F-AF48-71ED-8EFD-5371BEA0E1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6FAE69-741B-A030-D06D-7AC8A4B91D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33A928-C791-423D-8AB9-F59BCD590E35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814980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2E6A0F-2CE0-F89C-FEDA-FF08462C44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B0478EC-9174-E73A-7CD0-9ED4DE9CD5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D3676B5-02BD-15EA-E1AD-3BFF271A62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406957-80D9-87E0-9B0E-4E6149B062C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33A928-C791-423D-8AB9-F59BCD590E35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80523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33A928-C791-423D-8AB9-F59BCD590E3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45538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C64F05-D370-2AA3-F111-B8130EDF95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7135F86-A37E-BF21-C824-2E3B20DF891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1E71C92-FCAD-0EF0-01A2-4DF16E7D2E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90A9D8-21AC-F13C-6FF6-613F73C13FB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33A928-C791-423D-8AB9-F59BCD590E35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65285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CBBD73-7C27-2350-23EE-E12AA4D27D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683C473-60B3-9608-69EE-7FD984E365E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8EEB8D4-CE03-1A6B-41DD-0EDAE37BFC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048918-460C-C203-029F-DA72A7B47B7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33A928-C791-423D-8AB9-F59BCD590E35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6124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064CF2-2B8C-A47D-06F6-F6B06DB143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178B4D0-B7E1-1D8B-FFD9-4B0EE5EFAA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C4690E9-B916-6B62-4B75-2DCAD2BB00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54E52B-BE06-63D9-1D80-B6BCCBB005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33A928-C791-423D-8AB9-F59BCD590E35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02987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14EF4F-AC8B-6A0D-01B8-8B667F1778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47D4D3F-0195-42C6-24EA-EF4D71C9D7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CDFBC12-4453-B755-2F3C-0468A9456B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3A8ED4-084B-97F5-8F0A-DEAF53AEF7C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33A928-C791-423D-8AB9-F59BCD590E35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7347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5A2D71-5AD2-B77B-0A1F-EE2A750881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F148396-3381-2239-9EA6-26E632B8909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23F87F5-4D2A-4B30-61A6-0B76440698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4BD5A8-C88D-A84D-BCB6-1FD4538018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33A928-C791-423D-8AB9-F59BCD590E35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9161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9213A9-6C52-9332-69BB-EBBC7137B1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661B46B-6BA8-65EF-CCC9-71166CAD83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9476D77-39E3-9EA3-8BAF-BB5586FC5F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0C4349-F9E8-7EC9-45F9-F9990B212A8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33A928-C791-423D-8AB9-F59BCD590E35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77631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jpeg"/><Relationship Id="rId4" Type="http://schemas.openxmlformats.org/officeDocument/2006/relationships/image" Target="../media/image2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6C4974F-450E-E84F-2D2D-5CAD1B1D33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F838212F-8A1F-C683-42C3-2ED69E62A216}"/>
              </a:ext>
            </a:extLst>
          </p:cNvPr>
          <p:cNvSpPr/>
          <p:nvPr/>
        </p:nvSpPr>
        <p:spPr>
          <a:xfrm>
            <a:off x="15224028" y="312480"/>
            <a:ext cx="2035272" cy="716220"/>
          </a:xfrm>
          <a:custGeom>
            <a:avLst/>
            <a:gdLst/>
            <a:ahLst/>
            <a:cxnLst/>
            <a:rect l="l" t="t" r="r" b="b"/>
            <a:pathLst>
              <a:path w="2035272" h="716220">
                <a:moveTo>
                  <a:pt x="0" y="0"/>
                </a:moveTo>
                <a:lnTo>
                  <a:pt x="2035272" y="0"/>
                </a:lnTo>
                <a:lnTo>
                  <a:pt x="2035272" y="716220"/>
                </a:lnTo>
                <a:lnTo>
                  <a:pt x="0" y="71622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29718" t="-66107" r="-27809" b="-85571"/>
            </a:stretch>
          </a:blipFill>
        </p:spPr>
        <p:txBody>
          <a:bodyPr/>
          <a:lstStyle/>
          <a:p>
            <a:endParaRPr lang="en-US" dirty="0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FDDE79C6-8DA5-045F-97EE-CAFCB3462848}"/>
              </a:ext>
            </a:extLst>
          </p:cNvPr>
          <p:cNvGrpSpPr/>
          <p:nvPr/>
        </p:nvGrpSpPr>
        <p:grpSpPr>
          <a:xfrm>
            <a:off x="0" y="2903094"/>
            <a:ext cx="18288000" cy="1110924"/>
            <a:chOff x="0" y="0"/>
            <a:chExt cx="5287621" cy="321202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5F667A5B-D7FF-A013-10EB-F450131B3004}"/>
                </a:ext>
              </a:extLst>
            </p:cNvPr>
            <p:cNvSpPr/>
            <p:nvPr/>
          </p:nvSpPr>
          <p:spPr>
            <a:xfrm>
              <a:off x="0" y="0"/>
              <a:ext cx="5287621" cy="321202"/>
            </a:xfrm>
            <a:custGeom>
              <a:avLst/>
              <a:gdLst/>
              <a:ahLst/>
              <a:cxnLst/>
              <a:rect l="l" t="t" r="r" b="b"/>
              <a:pathLst>
                <a:path w="5287621" h="321202">
                  <a:moveTo>
                    <a:pt x="0" y="0"/>
                  </a:moveTo>
                  <a:lnTo>
                    <a:pt x="5287621" y="0"/>
                  </a:lnTo>
                  <a:lnTo>
                    <a:pt x="5287621" y="321202"/>
                  </a:lnTo>
                  <a:lnTo>
                    <a:pt x="0" y="321202"/>
                  </a:lnTo>
                  <a:close/>
                </a:path>
              </a:pathLst>
            </a:custGeom>
            <a:solidFill>
              <a:srgbClr val="00CD8F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7F3FF3DF-A3B0-2635-0B3D-4F8DCBDC4D4F}"/>
                </a:ext>
              </a:extLst>
            </p:cNvPr>
            <p:cNvSpPr txBox="1"/>
            <p:nvPr/>
          </p:nvSpPr>
          <p:spPr>
            <a:xfrm>
              <a:off x="0" y="-19050"/>
              <a:ext cx="5287621" cy="3402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20"/>
                </a:lnSpc>
              </a:pPr>
              <a:endParaRPr dirty="0"/>
            </a:p>
          </p:txBody>
        </p:sp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65F0C4D2-4ADC-FE03-5D1D-C8F2CBF37931}"/>
              </a:ext>
            </a:extLst>
          </p:cNvPr>
          <p:cNvGrpSpPr/>
          <p:nvPr/>
        </p:nvGrpSpPr>
        <p:grpSpPr>
          <a:xfrm>
            <a:off x="14417256" y="6466736"/>
            <a:ext cx="2791564" cy="2791564"/>
            <a:chOff x="0" y="0"/>
            <a:chExt cx="812800" cy="812800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768D4C75-5BC5-4EBF-CDC3-3930F72EF9E1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CD8F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0A58E014-A7CE-AA7E-EA6F-085645C70DCD}"/>
                </a:ext>
              </a:extLst>
            </p:cNvPr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10997" tIns="10997" rIns="10997" bIns="10997" rtlCol="0" anchor="ctr"/>
            <a:lstStyle/>
            <a:p>
              <a:pPr algn="ctr">
                <a:lnSpc>
                  <a:spcPts val="212"/>
                </a:lnSpc>
                <a:spcBef>
                  <a:spcPct val="0"/>
                </a:spcBef>
              </a:pPr>
              <a:endParaRPr dirty="0"/>
            </a:p>
          </p:txBody>
        </p:sp>
      </p:grpSp>
      <p:sp>
        <p:nvSpPr>
          <p:cNvPr id="11" name="Freeform 11">
            <a:extLst>
              <a:ext uri="{FF2B5EF4-FFF2-40B4-BE49-F238E27FC236}">
                <a16:creationId xmlns:a16="http://schemas.microsoft.com/office/drawing/2014/main" id="{64818A35-F850-8BC4-80EE-7CF068E955D5}"/>
              </a:ext>
            </a:extLst>
          </p:cNvPr>
          <p:cNvSpPr/>
          <p:nvPr/>
        </p:nvSpPr>
        <p:spPr>
          <a:xfrm>
            <a:off x="972949" y="802867"/>
            <a:ext cx="4210171" cy="863085"/>
          </a:xfrm>
          <a:custGeom>
            <a:avLst/>
            <a:gdLst/>
            <a:ahLst/>
            <a:cxnLst/>
            <a:rect l="l" t="t" r="r" b="b"/>
            <a:pathLst>
              <a:path w="4210171" h="863085">
                <a:moveTo>
                  <a:pt x="0" y="0"/>
                </a:moveTo>
                <a:lnTo>
                  <a:pt x="4210172" y="0"/>
                </a:lnTo>
                <a:lnTo>
                  <a:pt x="4210172" y="863085"/>
                </a:lnTo>
                <a:lnTo>
                  <a:pt x="0" y="86308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4BDCA74F-C253-3AC6-D1E9-B620098CF0C7}"/>
              </a:ext>
            </a:extLst>
          </p:cNvPr>
          <p:cNvSpPr txBox="1"/>
          <p:nvPr/>
        </p:nvSpPr>
        <p:spPr>
          <a:xfrm>
            <a:off x="972949" y="4411702"/>
            <a:ext cx="9085451" cy="10378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4200"/>
              </a:lnSpc>
              <a:spcBef>
                <a:spcPct val="0"/>
              </a:spcBef>
            </a:pPr>
            <a:r>
              <a:rPr lang="en-US" sz="3000" dirty="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Tabular data is challenging, but cutting-edge solutions like </a:t>
            </a:r>
            <a:r>
              <a:rPr lang="en-US" sz="3000" dirty="0" err="1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TabPFN</a:t>
            </a:r>
            <a:r>
              <a:rPr lang="en-US" sz="3000" dirty="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 and CARTE might change that?</a:t>
            </a:r>
            <a:endParaRPr lang="en-US" sz="3000" dirty="0">
              <a:solidFill>
                <a:srgbClr val="FFFFFF"/>
              </a:solidFill>
              <a:latin typeface="Outfit"/>
              <a:sym typeface="Outfit"/>
            </a:endParaRP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788AEF8C-A0C5-80E0-D64A-98108A7283DA}"/>
              </a:ext>
            </a:extLst>
          </p:cNvPr>
          <p:cNvSpPr txBox="1"/>
          <p:nvPr/>
        </p:nvSpPr>
        <p:spPr>
          <a:xfrm>
            <a:off x="972949" y="2936269"/>
            <a:ext cx="15029051" cy="26273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000"/>
              </a:lnSpc>
              <a:spcBef>
                <a:spcPct val="0"/>
              </a:spcBef>
            </a:pPr>
            <a:r>
              <a:rPr lang="en-US" sz="5000" dirty="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Beyond </a:t>
            </a:r>
            <a:r>
              <a:rPr lang="en-US" sz="5000" dirty="0" err="1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XGBoost</a:t>
            </a:r>
            <a:r>
              <a:rPr lang="en-US" sz="5000" dirty="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 - </a:t>
            </a:r>
            <a:r>
              <a:rPr lang="en-US" sz="4800" dirty="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The Early Days of Tabular AI</a:t>
            </a:r>
          </a:p>
          <a:p>
            <a:pPr lvl="0">
              <a:lnSpc>
                <a:spcPts val="7000"/>
              </a:lnSpc>
              <a:spcBef>
                <a:spcPct val="0"/>
              </a:spcBef>
            </a:pPr>
            <a:r>
              <a:rPr lang="en-US" sz="5000" dirty="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 </a:t>
            </a:r>
          </a:p>
          <a:p>
            <a:pPr lvl="0">
              <a:lnSpc>
                <a:spcPts val="7000"/>
              </a:lnSpc>
              <a:spcBef>
                <a:spcPct val="0"/>
              </a:spcBef>
            </a:pPr>
            <a:endParaRPr lang="en-US" sz="5000" dirty="0"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3F23C20A-9466-2408-104C-3B6B7016F2EA}"/>
              </a:ext>
            </a:extLst>
          </p:cNvPr>
          <p:cNvSpPr txBox="1"/>
          <p:nvPr/>
        </p:nvSpPr>
        <p:spPr>
          <a:xfrm>
            <a:off x="10523069" y="7249108"/>
            <a:ext cx="3478918" cy="613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sz="3600" dirty="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Luca Massaron</a:t>
            </a: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854B44BE-AF61-BD2F-EF10-2091C68B7AA5}"/>
              </a:ext>
            </a:extLst>
          </p:cNvPr>
          <p:cNvSpPr txBox="1"/>
          <p:nvPr/>
        </p:nvSpPr>
        <p:spPr>
          <a:xfrm>
            <a:off x="1395703" y="856585"/>
            <a:ext cx="3364665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599"/>
              </a:lnSpc>
              <a:spcBef>
                <a:spcPct val="0"/>
              </a:spcBef>
            </a:pPr>
            <a:r>
              <a:rPr lang="en-US" sz="3999" dirty="0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rPr>
              <a:t>Starting Now</a:t>
            </a:r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55570E2D-C862-28C2-8155-7CE35AD6397B}"/>
              </a:ext>
            </a:extLst>
          </p:cNvPr>
          <p:cNvSpPr txBox="1"/>
          <p:nvPr/>
        </p:nvSpPr>
        <p:spPr>
          <a:xfrm>
            <a:off x="10728788" y="8005392"/>
            <a:ext cx="3478918" cy="839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dirty="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Best-selling author</a:t>
            </a:r>
            <a:br>
              <a:rPr lang="en-US" sz="2400" dirty="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</a:br>
            <a:r>
              <a:rPr lang="en-US" sz="2400" dirty="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2x Kaggle Grandmaster</a:t>
            </a:r>
          </a:p>
        </p:txBody>
      </p:sp>
      <p:sp>
        <p:nvSpPr>
          <p:cNvPr id="17" name="AutoShape 17">
            <a:extLst>
              <a:ext uri="{FF2B5EF4-FFF2-40B4-BE49-F238E27FC236}">
                <a16:creationId xmlns:a16="http://schemas.microsoft.com/office/drawing/2014/main" id="{59E2BF91-27A9-150F-6C73-340CF2CA5CAF}"/>
              </a:ext>
            </a:extLst>
          </p:cNvPr>
          <p:cNvSpPr/>
          <p:nvPr/>
        </p:nvSpPr>
        <p:spPr>
          <a:xfrm>
            <a:off x="10614594" y="7938718"/>
            <a:ext cx="3415861" cy="1905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 dirty="0"/>
          </a:p>
        </p:txBody>
      </p:sp>
      <p:pic>
        <p:nvPicPr>
          <p:cNvPr id="18" name="Picture 2" descr="profile image">
            <a:extLst>
              <a:ext uri="{FF2B5EF4-FFF2-40B4-BE49-F238E27FC236}">
                <a16:creationId xmlns:a16="http://schemas.microsoft.com/office/drawing/2014/main" id="{7C2C5868-7F7C-6667-EC09-1FF28DF85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614645" y="6651745"/>
            <a:ext cx="2454155" cy="2454155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76818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1F0D9A-3561-134C-BCF5-962AC65B6F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D0E432D1-CECF-5191-727D-EEE644B85AA8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CE366884-FECA-8BA8-B84A-DDA3847C2AEB}"/>
              </a:ext>
            </a:extLst>
          </p:cNvPr>
          <p:cNvSpPr txBox="1"/>
          <p:nvPr/>
        </p:nvSpPr>
        <p:spPr>
          <a:xfrm>
            <a:off x="1028700" y="4479925"/>
            <a:ext cx="10858500" cy="24215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 dirty="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Section [02]: The breakthroughs</a:t>
            </a:r>
          </a:p>
        </p:txBody>
      </p:sp>
      <p:sp>
        <p:nvSpPr>
          <p:cNvPr id="5" name="AutoShape 5">
            <a:extLst>
              <a:ext uri="{FF2B5EF4-FFF2-40B4-BE49-F238E27FC236}">
                <a16:creationId xmlns:a16="http://schemas.microsoft.com/office/drawing/2014/main" id="{A666E523-B4EA-2CA3-23D9-F9645EBA2954}"/>
              </a:ext>
            </a:extLst>
          </p:cNvPr>
          <p:cNvSpPr/>
          <p:nvPr/>
        </p:nvSpPr>
        <p:spPr>
          <a:xfrm>
            <a:off x="1028700" y="4271210"/>
            <a:ext cx="11361420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 dirty="0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17603D55-CC42-84ED-6C3C-ABECB729E4CD}"/>
              </a:ext>
            </a:extLst>
          </p:cNvPr>
          <p:cNvSpPr/>
          <p:nvPr/>
        </p:nvSpPr>
        <p:spPr>
          <a:xfrm>
            <a:off x="15224028" y="312480"/>
            <a:ext cx="2035272" cy="716220"/>
          </a:xfrm>
          <a:custGeom>
            <a:avLst/>
            <a:gdLst/>
            <a:ahLst/>
            <a:cxnLst/>
            <a:rect l="l" t="t" r="r" b="b"/>
            <a:pathLst>
              <a:path w="2035272" h="716220">
                <a:moveTo>
                  <a:pt x="0" y="0"/>
                </a:moveTo>
                <a:lnTo>
                  <a:pt x="2035272" y="0"/>
                </a:lnTo>
                <a:lnTo>
                  <a:pt x="2035272" y="716220"/>
                </a:lnTo>
                <a:lnTo>
                  <a:pt x="0" y="71622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29718" t="-66107" r="-27809" b="-85571"/>
            </a:stretch>
          </a:blipFill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25271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11D22D-22DC-73DF-5CF8-4FF7D0E580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AF6D643C-18FE-BFDB-17FF-009198E2FC52}"/>
              </a:ext>
            </a:extLst>
          </p:cNvPr>
          <p:cNvSpPr/>
          <p:nvPr/>
        </p:nvSpPr>
        <p:spPr>
          <a:xfrm>
            <a:off x="1028700" y="1028700"/>
            <a:ext cx="162306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 dirty="0"/>
          </a:p>
        </p:txBody>
      </p:sp>
      <p:sp>
        <p:nvSpPr>
          <p:cNvPr id="3" name="AutoShape 3">
            <a:extLst>
              <a:ext uri="{FF2B5EF4-FFF2-40B4-BE49-F238E27FC236}">
                <a16:creationId xmlns:a16="http://schemas.microsoft.com/office/drawing/2014/main" id="{80DD6F16-ACAF-65DC-403C-BB1AF53F38EC}"/>
              </a:ext>
            </a:extLst>
          </p:cNvPr>
          <p:cNvSpPr/>
          <p:nvPr/>
        </p:nvSpPr>
        <p:spPr>
          <a:xfrm>
            <a:off x="1028700" y="9277350"/>
            <a:ext cx="162306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 dirty="0"/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5B6290B3-5925-FD41-6869-081230F05519}"/>
              </a:ext>
            </a:extLst>
          </p:cNvPr>
          <p:cNvGrpSpPr>
            <a:grpSpLocks noChangeAspect="1"/>
          </p:cNvGrpSpPr>
          <p:nvPr/>
        </p:nvGrpSpPr>
        <p:grpSpPr>
          <a:xfrm>
            <a:off x="16331765" y="473688"/>
            <a:ext cx="927535" cy="555012"/>
            <a:chOff x="0" y="0"/>
            <a:chExt cx="1855064" cy="1110031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28EAA215-32C6-0A14-B75D-364A0F5F6A65}"/>
                </a:ext>
              </a:extLst>
            </p:cNvPr>
            <p:cNvSpPr/>
            <p:nvPr/>
          </p:nvSpPr>
          <p:spPr>
            <a:xfrm>
              <a:off x="63500" y="74168"/>
              <a:ext cx="498348" cy="727329"/>
            </a:xfrm>
            <a:custGeom>
              <a:avLst/>
              <a:gdLst/>
              <a:ahLst/>
              <a:cxnLst/>
              <a:rect l="l" t="t" r="r" b="b"/>
              <a:pathLst>
                <a:path w="498348" h="727329">
                  <a:moveTo>
                    <a:pt x="271526" y="0"/>
                  </a:moveTo>
                  <a:lnTo>
                    <a:pt x="498348" y="0"/>
                  </a:lnTo>
                  <a:lnTo>
                    <a:pt x="213995" y="363601"/>
                  </a:lnTo>
                  <a:lnTo>
                    <a:pt x="498348" y="727329"/>
                  </a:lnTo>
                  <a:lnTo>
                    <a:pt x="271526" y="727329"/>
                  </a:lnTo>
                  <a:lnTo>
                    <a:pt x="0" y="363601"/>
                  </a:lnTo>
                  <a:close/>
                </a:path>
              </a:pathLst>
            </a:custGeom>
            <a:solidFill>
              <a:srgbClr val="FA7040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444126E2-B09D-7E78-3218-6D46DB09D971}"/>
                </a:ext>
              </a:extLst>
            </p:cNvPr>
            <p:cNvSpPr/>
            <p:nvPr/>
          </p:nvSpPr>
          <p:spPr>
            <a:xfrm>
              <a:off x="1293241" y="74168"/>
              <a:ext cx="498348" cy="727329"/>
            </a:xfrm>
            <a:custGeom>
              <a:avLst/>
              <a:gdLst/>
              <a:ahLst/>
              <a:cxnLst/>
              <a:rect l="l" t="t" r="r" b="b"/>
              <a:pathLst>
                <a:path w="498348" h="727329">
                  <a:moveTo>
                    <a:pt x="226822" y="0"/>
                  </a:moveTo>
                  <a:lnTo>
                    <a:pt x="0" y="0"/>
                  </a:lnTo>
                  <a:lnTo>
                    <a:pt x="284353" y="363601"/>
                  </a:lnTo>
                  <a:lnTo>
                    <a:pt x="0" y="727329"/>
                  </a:lnTo>
                  <a:lnTo>
                    <a:pt x="226822" y="727329"/>
                  </a:lnTo>
                  <a:lnTo>
                    <a:pt x="498348" y="363601"/>
                  </a:lnTo>
                  <a:close/>
                </a:path>
              </a:pathLst>
            </a:custGeom>
            <a:solidFill>
              <a:srgbClr val="FA7040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FE2FF1F9-72E4-24AB-03E4-12B3494DC57C}"/>
                </a:ext>
              </a:extLst>
            </p:cNvPr>
            <p:cNvSpPr/>
            <p:nvPr/>
          </p:nvSpPr>
          <p:spPr>
            <a:xfrm>
              <a:off x="611505" y="63500"/>
              <a:ext cx="729107" cy="982980"/>
            </a:xfrm>
            <a:custGeom>
              <a:avLst/>
              <a:gdLst/>
              <a:ahLst/>
              <a:cxnLst/>
              <a:rect l="l" t="t" r="r" b="b"/>
              <a:pathLst>
                <a:path w="729107" h="982980">
                  <a:moveTo>
                    <a:pt x="563499" y="49657"/>
                  </a:moveTo>
                  <a:cubicBezTo>
                    <a:pt x="512191" y="16510"/>
                    <a:pt x="454152" y="0"/>
                    <a:pt x="389255" y="0"/>
                  </a:cubicBezTo>
                  <a:cubicBezTo>
                    <a:pt x="338963" y="0"/>
                    <a:pt x="293624" y="11049"/>
                    <a:pt x="253492" y="33147"/>
                  </a:cubicBezTo>
                  <a:cubicBezTo>
                    <a:pt x="229743" y="46228"/>
                    <a:pt x="208661" y="62103"/>
                    <a:pt x="190373" y="80645"/>
                  </a:cubicBezTo>
                  <a:lnTo>
                    <a:pt x="190373" y="10668"/>
                  </a:lnTo>
                  <a:lnTo>
                    <a:pt x="0" y="10668"/>
                  </a:lnTo>
                  <a:lnTo>
                    <a:pt x="0" y="982980"/>
                  </a:lnTo>
                  <a:lnTo>
                    <a:pt x="188849" y="982980"/>
                  </a:lnTo>
                  <a:lnTo>
                    <a:pt x="188849" y="678053"/>
                  </a:lnTo>
                  <a:cubicBezTo>
                    <a:pt x="207264" y="696468"/>
                    <a:pt x="228473" y="712089"/>
                    <a:pt x="252730" y="725043"/>
                  </a:cubicBezTo>
                  <a:cubicBezTo>
                    <a:pt x="293370" y="746633"/>
                    <a:pt x="338963" y="757428"/>
                    <a:pt x="389255" y="757428"/>
                  </a:cubicBezTo>
                  <a:cubicBezTo>
                    <a:pt x="454152" y="757428"/>
                    <a:pt x="512191" y="740791"/>
                    <a:pt x="563499" y="707771"/>
                  </a:cubicBezTo>
                  <a:cubicBezTo>
                    <a:pt x="614807" y="674751"/>
                    <a:pt x="655193" y="629412"/>
                    <a:pt x="684784" y="572262"/>
                  </a:cubicBezTo>
                  <a:cubicBezTo>
                    <a:pt x="714375" y="515112"/>
                    <a:pt x="729107" y="450850"/>
                    <a:pt x="729107" y="379476"/>
                  </a:cubicBezTo>
                  <a:cubicBezTo>
                    <a:pt x="729107" y="307213"/>
                    <a:pt x="714375" y="242443"/>
                    <a:pt x="684784" y="185166"/>
                  </a:cubicBezTo>
                  <a:cubicBezTo>
                    <a:pt x="655193" y="127889"/>
                    <a:pt x="614807" y="82804"/>
                    <a:pt x="563499" y="49657"/>
                  </a:cubicBezTo>
                  <a:moveTo>
                    <a:pt x="511937" y="481076"/>
                  </a:moveTo>
                  <a:cubicBezTo>
                    <a:pt x="496951" y="510667"/>
                    <a:pt x="475869" y="533781"/>
                    <a:pt x="448818" y="550291"/>
                  </a:cubicBezTo>
                  <a:cubicBezTo>
                    <a:pt x="421767" y="566801"/>
                    <a:pt x="390779" y="575183"/>
                    <a:pt x="355854" y="575183"/>
                  </a:cubicBezTo>
                  <a:cubicBezTo>
                    <a:pt x="320929" y="575183"/>
                    <a:pt x="290195" y="566928"/>
                    <a:pt x="263652" y="550291"/>
                  </a:cubicBezTo>
                  <a:cubicBezTo>
                    <a:pt x="237109" y="533654"/>
                    <a:pt x="216281" y="510667"/>
                    <a:pt x="201168" y="481076"/>
                  </a:cubicBezTo>
                  <a:cubicBezTo>
                    <a:pt x="186055" y="451485"/>
                    <a:pt x="178689" y="417068"/>
                    <a:pt x="178689" y="377952"/>
                  </a:cubicBezTo>
                  <a:cubicBezTo>
                    <a:pt x="178689" y="339852"/>
                    <a:pt x="186182" y="305943"/>
                    <a:pt x="201168" y="276352"/>
                  </a:cubicBezTo>
                  <a:cubicBezTo>
                    <a:pt x="216154" y="246761"/>
                    <a:pt x="237236" y="223647"/>
                    <a:pt x="264287" y="207137"/>
                  </a:cubicBezTo>
                  <a:cubicBezTo>
                    <a:pt x="291338" y="190627"/>
                    <a:pt x="321945" y="182245"/>
                    <a:pt x="355727" y="182245"/>
                  </a:cubicBezTo>
                  <a:cubicBezTo>
                    <a:pt x="390525" y="182245"/>
                    <a:pt x="421513" y="190500"/>
                    <a:pt x="448691" y="207137"/>
                  </a:cubicBezTo>
                  <a:cubicBezTo>
                    <a:pt x="475869" y="223774"/>
                    <a:pt x="496824" y="246761"/>
                    <a:pt x="511810" y="276352"/>
                  </a:cubicBezTo>
                  <a:cubicBezTo>
                    <a:pt x="526796" y="305943"/>
                    <a:pt x="534289" y="339852"/>
                    <a:pt x="534289" y="377952"/>
                  </a:cubicBezTo>
                  <a:cubicBezTo>
                    <a:pt x="534289" y="417068"/>
                    <a:pt x="526796" y="451485"/>
                    <a:pt x="511810" y="481076"/>
                  </a:cubicBezTo>
                </a:path>
              </a:pathLst>
            </a:custGeom>
            <a:solidFill>
              <a:srgbClr val="FA7040"/>
            </a:solidFill>
          </p:spPr>
          <p:txBody>
            <a:bodyPr/>
            <a:lstStyle/>
            <a:p>
              <a:endParaRPr lang="en-US" dirty="0"/>
            </a:p>
          </p:txBody>
        </p:sp>
      </p:grpSp>
      <p:sp>
        <p:nvSpPr>
          <p:cNvPr id="8" name="TextBox 8">
            <a:extLst>
              <a:ext uri="{FF2B5EF4-FFF2-40B4-BE49-F238E27FC236}">
                <a16:creationId xmlns:a16="http://schemas.microsoft.com/office/drawing/2014/main" id="{EDEB18BD-B0D4-5DDF-DC24-1751C6B89793}"/>
              </a:ext>
            </a:extLst>
          </p:cNvPr>
          <p:cNvSpPr txBox="1"/>
          <p:nvPr/>
        </p:nvSpPr>
        <p:spPr>
          <a:xfrm>
            <a:off x="1028700" y="1236622"/>
            <a:ext cx="7734300" cy="8320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 b="1" dirty="0">
                <a:solidFill>
                  <a:srgbClr val="000000"/>
                </a:solidFill>
                <a:latin typeface="Outfit Bold"/>
                <a:sym typeface="Outfit Bold"/>
              </a:rPr>
              <a:t>Breakthrough 1: </a:t>
            </a:r>
            <a:r>
              <a:rPr lang="en-US" sz="5000" b="1" dirty="0" err="1">
                <a:solidFill>
                  <a:srgbClr val="000000"/>
                </a:solidFill>
                <a:latin typeface="Outfit Bold"/>
                <a:sym typeface="Outfit Bold"/>
              </a:rPr>
              <a:t>TabPFN</a:t>
            </a:r>
            <a:endParaRPr lang="en-US" sz="5000" b="1" dirty="0">
              <a:solidFill>
                <a:srgbClr val="000000"/>
              </a:solidFill>
              <a:latin typeface="Outfit Bold"/>
              <a:sym typeface="Outfit Bold"/>
            </a:endParaRP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C0F2E248-23E4-E280-AA11-BD7E6E93AEA8}"/>
              </a:ext>
            </a:extLst>
          </p:cNvPr>
          <p:cNvSpPr txBox="1"/>
          <p:nvPr/>
        </p:nvSpPr>
        <p:spPr>
          <a:xfrm>
            <a:off x="16882846" y="9172575"/>
            <a:ext cx="376454" cy="896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 dirty="0">
                <a:solidFill>
                  <a:srgbClr val="F97141"/>
                </a:solidFill>
                <a:latin typeface="Outfit Bold"/>
                <a:ea typeface="Outfit Bold"/>
                <a:cs typeface="Outfit Bold"/>
                <a:sym typeface="Outfit Bold"/>
              </a:rPr>
              <a:t>&gt;</a:t>
            </a: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AB8930F4-2490-497C-90BD-7B9EE25CBF49}"/>
              </a:ext>
            </a:extLst>
          </p:cNvPr>
          <p:cNvSpPr txBox="1"/>
          <p:nvPr/>
        </p:nvSpPr>
        <p:spPr>
          <a:xfrm>
            <a:off x="1028700" y="441961"/>
            <a:ext cx="2628900" cy="8331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dirty="0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rPr>
              <a:t>The breakthroughs</a:t>
            </a:r>
          </a:p>
          <a:p>
            <a:pPr algn="ctr">
              <a:lnSpc>
                <a:spcPts val="3359"/>
              </a:lnSpc>
            </a:pPr>
            <a:endParaRPr lang="en-US" sz="2400" dirty="0">
              <a:solidFill>
                <a:srgbClr val="000000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CDEA444-834A-60D6-F0DB-44AA84A3DBA4}"/>
              </a:ext>
            </a:extLst>
          </p:cNvPr>
          <p:cNvSpPr txBox="1"/>
          <p:nvPr/>
        </p:nvSpPr>
        <p:spPr>
          <a:xfrm>
            <a:off x="1352550" y="2458852"/>
            <a:ext cx="7410450" cy="7478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Aft>
                <a:spcPts val="1200"/>
              </a:spcAft>
              <a:buNone/>
            </a:pPr>
            <a:r>
              <a:rPr lang="en-GB" sz="2800" b="0" i="0" u="none" strike="noStrike" dirty="0" err="1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TabPFN</a:t>
            </a:r>
            <a:r>
              <a:rPr lang="en-GB" sz="2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 (Prior-Data Fitted Network)</a:t>
            </a:r>
            <a:endParaRPr lang="en-GB" sz="2800" b="0" dirty="0">
              <a:effectLst/>
            </a:endParaRPr>
          </a:p>
          <a:p>
            <a:pPr rtl="0">
              <a:spcAft>
                <a:spcPts val="1200"/>
              </a:spcAft>
              <a:buNone/>
            </a:pPr>
            <a:r>
              <a:rPr lang="en-GB" sz="2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Source: University of Freiburg, Germany (June 2023).</a:t>
            </a:r>
            <a:endParaRPr lang="en-GB" sz="2800" b="0" dirty="0">
              <a:effectLst/>
            </a:endParaRPr>
          </a:p>
          <a:p>
            <a:pPr rtl="0">
              <a:spcAft>
                <a:spcPts val="1200"/>
              </a:spcAft>
              <a:buNone/>
            </a:pPr>
            <a:r>
              <a:rPr lang="en-GB" sz="2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The Core Idea: A paradigm shift in training.</a:t>
            </a:r>
            <a:endParaRPr lang="en-GB" sz="2800" b="0" dirty="0">
              <a:effectLst/>
            </a:endParaRPr>
          </a:p>
          <a:p>
            <a:pPr marL="457200" indent="-457200" rtl="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2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Instead of training on real-world data, a transformer was pre-trained on millions of synthetically generated tables.</a:t>
            </a:r>
            <a:endParaRPr lang="en-GB" sz="2800" b="0" dirty="0">
              <a:effectLst/>
            </a:endParaRPr>
          </a:p>
          <a:p>
            <a:pPr marL="457200" indent="-457200" rtl="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2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This allows the model to learn the "Platonic ideal" of tabular data structures and relationships.</a:t>
            </a:r>
            <a:endParaRPr lang="en-GB" sz="2800" b="0" dirty="0">
              <a:effectLst/>
            </a:endParaRPr>
          </a:p>
          <a:p>
            <a:pPr marL="457200" indent="-457200" rtl="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2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Result: A model that performs inference in a single forward pass, making predictions instantly without fine-tuning.</a:t>
            </a:r>
            <a:endParaRPr lang="en-GB" sz="2800" b="0" dirty="0">
              <a:effectLst/>
            </a:endParaRPr>
          </a:p>
          <a:p>
            <a:pPr>
              <a:buNone/>
            </a:pPr>
            <a:br>
              <a:rPr lang="en-GB" sz="2800" dirty="0"/>
            </a:br>
            <a:endParaRPr lang="en-IT" sz="28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B068C7B-E105-6F31-1284-119CE74FC7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98077" y="4491930"/>
            <a:ext cx="4502668" cy="253619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34C029A-3659-EFA2-322C-C6A3A639C45D}"/>
              </a:ext>
            </a:extLst>
          </p:cNvPr>
          <p:cNvSpPr txBox="1"/>
          <p:nvPr/>
        </p:nvSpPr>
        <p:spPr>
          <a:xfrm>
            <a:off x="9279623" y="4457700"/>
            <a:ext cx="2971798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GB" sz="1400" dirty="0">
                <a:solidFill>
                  <a:srgbClr val="000000"/>
                </a:solidFill>
                <a:effectLst/>
                <a:latin typeface="Helvetica" pitchFamily="2" charset="0"/>
              </a:rPr>
              <a:t>Architecture PFNs rely on a Transformer (Vaswani et al., 2017) that encodes each feature vector and label as a token, allowing token representations to attend to each other, as depicted in Figure 1b.</a:t>
            </a:r>
          </a:p>
          <a:p>
            <a:pPr>
              <a:buNone/>
            </a:pPr>
            <a:r>
              <a:rPr lang="en-GB" sz="1400" dirty="0">
                <a:solidFill>
                  <a:srgbClr val="000000"/>
                </a:solidFill>
                <a:effectLst/>
                <a:latin typeface="Helvetica" pitchFamily="2" charset="0"/>
              </a:rPr>
              <a:t>They accept a variable length training set </a:t>
            </a:r>
            <a:r>
              <a:rPr lang="en-GB" sz="1400" dirty="0" err="1">
                <a:solidFill>
                  <a:srgbClr val="000000"/>
                </a:solidFill>
                <a:effectLst/>
                <a:latin typeface="Helvetica" pitchFamily="2" charset="0"/>
              </a:rPr>
              <a:t>Dtrain</a:t>
            </a:r>
            <a:r>
              <a:rPr lang="en-GB" sz="1400" dirty="0">
                <a:solidFill>
                  <a:srgbClr val="000000"/>
                </a:solidFill>
                <a:effectLst/>
                <a:latin typeface="Helvetica" pitchFamily="2" charset="0"/>
              </a:rPr>
              <a:t> of feature and label vectors (treated as a set-valued input to exploit permutation invariance) as well as a variable length query set of feature vectors </a:t>
            </a:r>
            <a:r>
              <a:rPr lang="en-GB" sz="1400" dirty="0" err="1">
                <a:solidFill>
                  <a:srgbClr val="000000"/>
                </a:solidFill>
                <a:effectLst/>
                <a:latin typeface="Helvetica" pitchFamily="2" charset="0"/>
              </a:rPr>
              <a:t>xtest</a:t>
            </a:r>
            <a:r>
              <a:rPr lang="en-GB" sz="1400" dirty="0">
                <a:solidFill>
                  <a:srgbClr val="000000"/>
                </a:solidFill>
                <a:effectLst/>
                <a:latin typeface="Helvetica" pitchFamily="2" charset="0"/>
              </a:rPr>
              <a:t> = {x(test,1),...,x(</a:t>
            </a:r>
            <a:r>
              <a:rPr lang="en-GB" sz="1400" dirty="0" err="1">
                <a:solidFill>
                  <a:srgbClr val="000000"/>
                </a:solidFill>
                <a:effectLst/>
                <a:latin typeface="Helvetica" pitchFamily="2" charset="0"/>
              </a:rPr>
              <a:t>test,m</a:t>
            </a:r>
            <a:r>
              <a:rPr lang="en-GB" sz="1400" dirty="0">
                <a:solidFill>
                  <a:srgbClr val="000000"/>
                </a:solidFill>
                <a:effectLst/>
                <a:latin typeface="Helvetica" pitchFamily="2" charset="0"/>
              </a:rPr>
              <a:t>)}and return estimates of the PPD for each query.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F5655E9-4B5B-BE4A-ADA3-7CBAED8C69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79623" y="1483372"/>
            <a:ext cx="7772400" cy="2853303"/>
          </a:xfrm>
          <a:prstGeom prst="rect">
            <a:avLst/>
          </a:prstGeom>
        </p:spPr>
      </p:pic>
      <p:sp>
        <p:nvSpPr>
          <p:cNvPr id="10" name="TextBox 11">
            <a:extLst>
              <a:ext uri="{FF2B5EF4-FFF2-40B4-BE49-F238E27FC236}">
                <a16:creationId xmlns:a16="http://schemas.microsoft.com/office/drawing/2014/main" id="{1AA4C472-C95B-15E5-5727-8F43900EB86F}"/>
              </a:ext>
            </a:extLst>
          </p:cNvPr>
          <p:cNvSpPr txBox="1"/>
          <p:nvPr/>
        </p:nvSpPr>
        <p:spPr>
          <a:xfrm>
            <a:off x="1028700" y="9540662"/>
            <a:ext cx="952500" cy="3971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dirty="0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rPr>
              <a:t>Pg: 11</a:t>
            </a:r>
          </a:p>
        </p:txBody>
      </p:sp>
    </p:spTree>
    <p:extLst>
      <p:ext uri="{BB962C8B-B14F-4D97-AF65-F5344CB8AC3E}">
        <p14:creationId xmlns:p14="http://schemas.microsoft.com/office/powerpoint/2010/main" val="13622581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E5B946-AB2F-F06E-993F-C23D0B41E5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6B8A2D3E-64C4-36FF-D9DE-3E7B59D3494E}"/>
              </a:ext>
            </a:extLst>
          </p:cNvPr>
          <p:cNvSpPr/>
          <p:nvPr/>
        </p:nvSpPr>
        <p:spPr>
          <a:xfrm>
            <a:off x="1028700" y="1028700"/>
            <a:ext cx="162306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 dirty="0"/>
          </a:p>
        </p:txBody>
      </p:sp>
      <p:sp>
        <p:nvSpPr>
          <p:cNvPr id="3" name="AutoShape 3">
            <a:extLst>
              <a:ext uri="{FF2B5EF4-FFF2-40B4-BE49-F238E27FC236}">
                <a16:creationId xmlns:a16="http://schemas.microsoft.com/office/drawing/2014/main" id="{CBFB01FF-119F-C115-3E0A-5EB85E2C79A3}"/>
              </a:ext>
            </a:extLst>
          </p:cNvPr>
          <p:cNvSpPr/>
          <p:nvPr/>
        </p:nvSpPr>
        <p:spPr>
          <a:xfrm>
            <a:off x="1028700" y="9277350"/>
            <a:ext cx="162306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 dirty="0"/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E5C0CFE0-6C61-61FA-4C3E-CCC9E42930E4}"/>
              </a:ext>
            </a:extLst>
          </p:cNvPr>
          <p:cNvGrpSpPr>
            <a:grpSpLocks noChangeAspect="1"/>
          </p:cNvGrpSpPr>
          <p:nvPr/>
        </p:nvGrpSpPr>
        <p:grpSpPr>
          <a:xfrm>
            <a:off x="16331765" y="473688"/>
            <a:ext cx="927535" cy="555012"/>
            <a:chOff x="0" y="0"/>
            <a:chExt cx="1855064" cy="1110031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9F0C30E1-5447-5FFB-31EB-468D6474D5E1}"/>
                </a:ext>
              </a:extLst>
            </p:cNvPr>
            <p:cNvSpPr/>
            <p:nvPr/>
          </p:nvSpPr>
          <p:spPr>
            <a:xfrm>
              <a:off x="63500" y="74168"/>
              <a:ext cx="498348" cy="727329"/>
            </a:xfrm>
            <a:custGeom>
              <a:avLst/>
              <a:gdLst/>
              <a:ahLst/>
              <a:cxnLst/>
              <a:rect l="l" t="t" r="r" b="b"/>
              <a:pathLst>
                <a:path w="498348" h="727329">
                  <a:moveTo>
                    <a:pt x="271526" y="0"/>
                  </a:moveTo>
                  <a:lnTo>
                    <a:pt x="498348" y="0"/>
                  </a:lnTo>
                  <a:lnTo>
                    <a:pt x="213995" y="363601"/>
                  </a:lnTo>
                  <a:lnTo>
                    <a:pt x="498348" y="727329"/>
                  </a:lnTo>
                  <a:lnTo>
                    <a:pt x="271526" y="727329"/>
                  </a:lnTo>
                  <a:lnTo>
                    <a:pt x="0" y="363601"/>
                  </a:lnTo>
                  <a:close/>
                </a:path>
              </a:pathLst>
            </a:custGeom>
            <a:solidFill>
              <a:srgbClr val="FA7040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2F30DB4F-6319-BFE7-ABCE-FD332FEA7FEE}"/>
                </a:ext>
              </a:extLst>
            </p:cNvPr>
            <p:cNvSpPr/>
            <p:nvPr/>
          </p:nvSpPr>
          <p:spPr>
            <a:xfrm>
              <a:off x="1293241" y="74168"/>
              <a:ext cx="498348" cy="727329"/>
            </a:xfrm>
            <a:custGeom>
              <a:avLst/>
              <a:gdLst/>
              <a:ahLst/>
              <a:cxnLst/>
              <a:rect l="l" t="t" r="r" b="b"/>
              <a:pathLst>
                <a:path w="498348" h="727329">
                  <a:moveTo>
                    <a:pt x="226822" y="0"/>
                  </a:moveTo>
                  <a:lnTo>
                    <a:pt x="0" y="0"/>
                  </a:lnTo>
                  <a:lnTo>
                    <a:pt x="284353" y="363601"/>
                  </a:lnTo>
                  <a:lnTo>
                    <a:pt x="0" y="727329"/>
                  </a:lnTo>
                  <a:lnTo>
                    <a:pt x="226822" y="727329"/>
                  </a:lnTo>
                  <a:lnTo>
                    <a:pt x="498348" y="363601"/>
                  </a:lnTo>
                  <a:close/>
                </a:path>
              </a:pathLst>
            </a:custGeom>
            <a:solidFill>
              <a:srgbClr val="FA7040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F776F4F7-090E-6436-DE31-5B4F6611474A}"/>
                </a:ext>
              </a:extLst>
            </p:cNvPr>
            <p:cNvSpPr/>
            <p:nvPr/>
          </p:nvSpPr>
          <p:spPr>
            <a:xfrm>
              <a:off x="611505" y="63500"/>
              <a:ext cx="729107" cy="982980"/>
            </a:xfrm>
            <a:custGeom>
              <a:avLst/>
              <a:gdLst/>
              <a:ahLst/>
              <a:cxnLst/>
              <a:rect l="l" t="t" r="r" b="b"/>
              <a:pathLst>
                <a:path w="729107" h="982980">
                  <a:moveTo>
                    <a:pt x="563499" y="49657"/>
                  </a:moveTo>
                  <a:cubicBezTo>
                    <a:pt x="512191" y="16510"/>
                    <a:pt x="454152" y="0"/>
                    <a:pt x="389255" y="0"/>
                  </a:cubicBezTo>
                  <a:cubicBezTo>
                    <a:pt x="338963" y="0"/>
                    <a:pt x="293624" y="11049"/>
                    <a:pt x="253492" y="33147"/>
                  </a:cubicBezTo>
                  <a:cubicBezTo>
                    <a:pt x="229743" y="46228"/>
                    <a:pt x="208661" y="62103"/>
                    <a:pt x="190373" y="80645"/>
                  </a:cubicBezTo>
                  <a:lnTo>
                    <a:pt x="190373" y="10668"/>
                  </a:lnTo>
                  <a:lnTo>
                    <a:pt x="0" y="10668"/>
                  </a:lnTo>
                  <a:lnTo>
                    <a:pt x="0" y="982980"/>
                  </a:lnTo>
                  <a:lnTo>
                    <a:pt x="188849" y="982980"/>
                  </a:lnTo>
                  <a:lnTo>
                    <a:pt x="188849" y="678053"/>
                  </a:lnTo>
                  <a:cubicBezTo>
                    <a:pt x="207264" y="696468"/>
                    <a:pt x="228473" y="712089"/>
                    <a:pt x="252730" y="725043"/>
                  </a:cubicBezTo>
                  <a:cubicBezTo>
                    <a:pt x="293370" y="746633"/>
                    <a:pt x="338963" y="757428"/>
                    <a:pt x="389255" y="757428"/>
                  </a:cubicBezTo>
                  <a:cubicBezTo>
                    <a:pt x="454152" y="757428"/>
                    <a:pt x="512191" y="740791"/>
                    <a:pt x="563499" y="707771"/>
                  </a:cubicBezTo>
                  <a:cubicBezTo>
                    <a:pt x="614807" y="674751"/>
                    <a:pt x="655193" y="629412"/>
                    <a:pt x="684784" y="572262"/>
                  </a:cubicBezTo>
                  <a:cubicBezTo>
                    <a:pt x="714375" y="515112"/>
                    <a:pt x="729107" y="450850"/>
                    <a:pt x="729107" y="379476"/>
                  </a:cubicBezTo>
                  <a:cubicBezTo>
                    <a:pt x="729107" y="307213"/>
                    <a:pt x="714375" y="242443"/>
                    <a:pt x="684784" y="185166"/>
                  </a:cubicBezTo>
                  <a:cubicBezTo>
                    <a:pt x="655193" y="127889"/>
                    <a:pt x="614807" y="82804"/>
                    <a:pt x="563499" y="49657"/>
                  </a:cubicBezTo>
                  <a:moveTo>
                    <a:pt x="511937" y="481076"/>
                  </a:moveTo>
                  <a:cubicBezTo>
                    <a:pt x="496951" y="510667"/>
                    <a:pt x="475869" y="533781"/>
                    <a:pt x="448818" y="550291"/>
                  </a:cubicBezTo>
                  <a:cubicBezTo>
                    <a:pt x="421767" y="566801"/>
                    <a:pt x="390779" y="575183"/>
                    <a:pt x="355854" y="575183"/>
                  </a:cubicBezTo>
                  <a:cubicBezTo>
                    <a:pt x="320929" y="575183"/>
                    <a:pt x="290195" y="566928"/>
                    <a:pt x="263652" y="550291"/>
                  </a:cubicBezTo>
                  <a:cubicBezTo>
                    <a:pt x="237109" y="533654"/>
                    <a:pt x="216281" y="510667"/>
                    <a:pt x="201168" y="481076"/>
                  </a:cubicBezTo>
                  <a:cubicBezTo>
                    <a:pt x="186055" y="451485"/>
                    <a:pt x="178689" y="417068"/>
                    <a:pt x="178689" y="377952"/>
                  </a:cubicBezTo>
                  <a:cubicBezTo>
                    <a:pt x="178689" y="339852"/>
                    <a:pt x="186182" y="305943"/>
                    <a:pt x="201168" y="276352"/>
                  </a:cubicBezTo>
                  <a:cubicBezTo>
                    <a:pt x="216154" y="246761"/>
                    <a:pt x="237236" y="223647"/>
                    <a:pt x="264287" y="207137"/>
                  </a:cubicBezTo>
                  <a:cubicBezTo>
                    <a:pt x="291338" y="190627"/>
                    <a:pt x="321945" y="182245"/>
                    <a:pt x="355727" y="182245"/>
                  </a:cubicBezTo>
                  <a:cubicBezTo>
                    <a:pt x="390525" y="182245"/>
                    <a:pt x="421513" y="190500"/>
                    <a:pt x="448691" y="207137"/>
                  </a:cubicBezTo>
                  <a:cubicBezTo>
                    <a:pt x="475869" y="223774"/>
                    <a:pt x="496824" y="246761"/>
                    <a:pt x="511810" y="276352"/>
                  </a:cubicBezTo>
                  <a:cubicBezTo>
                    <a:pt x="526796" y="305943"/>
                    <a:pt x="534289" y="339852"/>
                    <a:pt x="534289" y="377952"/>
                  </a:cubicBezTo>
                  <a:cubicBezTo>
                    <a:pt x="534289" y="417068"/>
                    <a:pt x="526796" y="451485"/>
                    <a:pt x="511810" y="481076"/>
                  </a:cubicBezTo>
                </a:path>
              </a:pathLst>
            </a:custGeom>
            <a:solidFill>
              <a:srgbClr val="FA7040"/>
            </a:solidFill>
          </p:spPr>
          <p:txBody>
            <a:bodyPr/>
            <a:lstStyle/>
            <a:p>
              <a:endParaRPr lang="en-US" dirty="0"/>
            </a:p>
          </p:txBody>
        </p:sp>
      </p:grpSp>
      <p:sp>
        <p:nvSpPr>
          <p:cNvPr id="8" name="TextBox 8">
            <a:extLst>
              <a:ext uri="{FF2B5EF4-FFF2-40B4-BE49-F238E27FC236}">
                <a16:creationId xmlns:a16="http://schemas.microsoft.com/office/drawing/2014/main" id="{417D3019-8C8A-4DED-0E00-25897EE1C100}"/>
              </a:ext>
            </a:extLst>
          </p:cNvPr>
          <p:cNvSpPr txBox="1"/>
          <p:nvPr/>
        </p:nvSpPr>
        <p:spPr>
          <a:xfrm>
            <a:off x="1028700" y="1236622"/>
            <a:ext cx="12992100" cy="8320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 b="1" dirty="0" err="1">
                <a:solidFill>
                  <a:srgbClr val="000000"/>
                </a:solidFill>
                <a:latin typeface="Outfit Bold"/>
                <a:ea typeface="Outfit Bold"/>
                <a:cs typeface="Outfit Bold"/>
                <a:sym typeface="Outfit Bold"/>
              </a:rPr>
              <a:t>TabPFN's</a:t>
            </a:r>
            <a:r>
              <a:rPr lang="en-US" sz="5000" b="1" dirty="0">
                <a:solidFill>
                  <a:srgbClr val="000000"/>
                </a:solidFill>
                <a:latin typeface="Outfit Bold"/>
                <a:ea typeface="Outfit Bold"/>
                <a:cs typeface="Outfit Bold"/>
                <a:sym typeface="Outfit Bold"/>
              </a:rPr>
              <a:t> Evolution and Commercialization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F4E78772-A68F-BE73-4CA2-E8E1EDA0CB12}"/>
              </a:ext>
            </a:extLst>
          </p:cNvPr>
          <p:cNvSpPr txBox="1"/>
          <p:nvPr/>
        </p:nvSpPr>
        <p:spPr>
          <a:xfrm>
            <a:off x="16882846" y="9172575"/>
            <a:ext cx="376454" cy="896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 dirty="0">
                <a:solidFill>
                  <a:srgbClr val="F97141"/>
                </a:solidFill>
                <a:latin typeface="Outfit Bold"/>
                <a:ea typeface="Outfit Bold"/>
                <a:cs typeface="Outfit Bold"/>
                <a:sym typeface="Outfit Bold"/>
              </a:rPr>
              <a:t>&gt;</a:t>
            </a: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64ADB012-7EE3-9E3D-3836-62B0B2A30581}"/>
              </a:ext>
            </a:extLst>
          </p:cNvPr>
          <p:cNvSpPr txBox="1"/>
          <p:nvPr/>
        </p:nvSpPr>
        <p:spPr>
          <a:xfrm>
            <a:off x="1028700" y="441961"/>
            <a:ext cx="2628900" cy="3971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dirty="0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rPr>
              <a:t>The breakthroughs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5BB716D-87CB-BDFE-F531-25EAF47F154A}"/>
              </a:ext>
            </a:extLst>
          </p:cNvPr>
          <p:cNvSpPr txBox="1"/>
          <p:nvPr/>
        </p:nvSpPr>
        <p:spPr>
          <a:xfrm>
            <a:off x="1028700" y="2476500"/>
            <a:ext cx="9144000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Aft>
                <a:spcPts val="1200"/>
              </a:spcAft>
              <a:buNone/>
            </a:pPr>
            <a:r>
              <a:rPr lang="en-GB" sz="2800" b="0" i="0" u="none" strike="noStrike" dirty="0" err="1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TabPFN</a:t>
            </a:r>
            <a:r>
              <a:rPr lang="en-GB" sz="2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 v2 (Jan 2025)</a:t>
            </a:r>
            <a:endParaRPr lang="en-GB" sz="2800" b="0" dirty="0">
              <a:effectLst/>
            </a:endParaRPr>
          </a:p>
          <a:p>
            <a:pPr marL="457200" rtl="0">
              <a:spcAft>
                <a:spcPts val="1200"/>
              </a:spcAft>
              <a:buNone/>
            </a:pPr>
            <a:r>
              <a:rPr lang="en-GB" sz="2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Published in Nature.</a:t>
            </a:r>
            <a:endParaRPr lang="en-GB" sz="2800" b="0" dirty="0">
              <a:effectLst/>
            </a:endParaRPr>
          </a:p>
          <a:p>
            <a:pPr marL="457200" rtl="0">
              <a:spcAft>
                <a:spcPts val="1200"/>
              </a:spcAft>
              <a:buNone/>
            </a:pPr>
            <a:r>
              <a:rPr lang="en-GB" sz="2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Expanded capabilities to handle categorical and textual features.</a:t>
            </a:r>
            <a:endParaRPr lang="en-GB" sz="2800" b="0" dirty="0">
              <a:effectLst/>
            </a:endParaRPr>
          </a:p>
          <a:p>
            <a:pPr rtl="0">
              <a:spcAft>
                <a:spcPts val="1200"/>
              </a:spcAft>
              <a:buNone/>
            </a:pPr>
            <a:r>
              <a:rPr lang="en-GB" sz="2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Scaled to larger datasets (up to 10,000 samples).</a:t>
            </a:r>
            <a:endParaRPr lang="en-GB" sz="2800" b="0" dirty="0">
              <a:effectLst/>
            </a:endParaRPr>
          </a:p>
          <a:p>
            <a:pPr marL="457200" rtl="0">
              <a:spcAft>
                <a:spcPts val="1200"/>
              </a:spcAft>
              <a:buNone/>
            </a:pPr>
            <a:r>
              <a:rPr lang="en-GB" sz="2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From Lab to Startup: Prior Labs</a:t>
            </a:r>
            <a:endParaRPr lang="en-GB" sz="2800" b="0" dirty="0">
              <a:effectLst/>
            </a:endParaRPr>
          </a:p>
          <a:p>
            <a:pPr marL="457200" rtl="0">
              <a:spcAft>
                <a:spcPts val="1200"/>
              </a:spcAft>
              <a:buNone/>
            </a:pPr>
            <a:r>
              <a:rPr lang="en-GB" sz="2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Led by </a:t>
            </a:r>
            <a:r>
              <a:rPr lang="en-GB" sz="2800" b="0" i="0" u="none" strike="noStrike" dirty="0" err="1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AutoML</a:t>
            </a:r>
            <a:r>
              <a:rPr lang="en-GB" sz="2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 pioneer Prof. Frank Hutter.</a:t>
            </a:r>
            <a:endParaRPr lang="en-GB" sz="2800" b="0" dirty="0">
              <a:effectLst/>
            </a:endParaRPr>
          </a:p>
          <a:p>
            <a:pPr marL="457200" rtl="0">
              <a:spcAft>
                <a:spcPts val="1200"/>
              </a:spcAft>
              <a:buNone/>
            </a:pPr>
            <a:r>
              <a:rPr lang="en-GB" sz="2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Raised €9M in pre-seed funding to commercialize the research.</a:t>
            </a:r>
            <a:endParaRPr lang="en-GB" sz="2800" b="0" dirty="0">
              <a:effectLst/>
            </a:endParaRPr>
          </a:p>
          <a:p>
            <a:pPr>
              <a:buNone/>
            </a:pPr>
            <a:br>
              <a:rPr lang="en-GB" sz="2800" dirty="0"/>
            </a:br>
            <a:endParaRPr lang="en-IT" sz="28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90038C7-4FA4-FE7E-97CC-95CFF5AD2C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07763" y="2476500"/>
            <a:ext cx="5981700" cy="30861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7758D01-314E-BE19-4DF2-A7650E61DD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59425" y="5530849"/>
            <a:ext cx="5486400" cy="2959100"/>
          </a:xfrm>
          <a:prstGeom prst="rect">
            <a:avLst/>
          </a:prstGeom>
        </p:spPr>
      </p:pic>
      <p:sp>
        <p:nvSpPr>
          <p:cNvPr id="10" name="TextBox 11">
            <a:extLst>
              <a:ext uri="{FF2B5EF4-FFF2-40B4-BE49-F238E27FC236}">
                <a16:creationId xmlns:a16="http://schemas.microsoft.com/office/drawing/2014/main" id="{E257D3EC-3323-4D50-7DEC-B26094B7BF66}"/>
              </a:ext>
            </a:extLst>
          </p:cNvPr>
          <p:cNvSpPr txBox="1"/>
          <p:nvPr/>
        </p:nvSpPr>
        <p:spPr>
          <a:xfrm>
            <a:off x="1028700" y="9620885"/>
            <a:ext cx="952500" cy="3971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dirty="0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rPr>
              <a:t>Pg: 12</a:t>
            </a:r>
          </a:p>
        </p:txBody>
      </p:sp>
    </p:spTree>
    <p:extLst>
      <p:ext uri="{BB962C8B-B14F-4D97-AF65-F5344CB8AC3E}">
        <p14:creationId xmlns:p14="http://schemas.microsoft.com/office/powerpoint/2010/main" val="9479191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E18410-D614-9EFC-1DB3-73D5EE0200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6508CE19-7973-5DBC-64E5-B32A639C3E31}"/>
              </a:ext>
            </a:extLst>
          </p:cNvPr>
          <p:cNvSpPr/>
          <p:nvPr/>
        </p:nvSpPr>
        <p:spPr>
          <a:xfrm>
            <a:off x="1028700" y="1028700"/>
            <a:ext cx="162306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 dirty="0"/>
          </a:p>
        </p:txBody>
      </p:sp>
      <p:sp>
        <p:nvSpPr>
          <p:cNvPr id="3" name="AutoShape 3">
            <a:extLst>
              <a:ext uri="{FF2B5EF4-FFF2-40B4-BE49-F238E27FC236}">
                <a16:creationId xmlns:a16="http://schemas.microsoft.com/office/drawing/2014/main" id="{A9B7F4D0-0EA8-C8C6-46D5-5C4C06E7EBAA}"/>
              </a:ext>
            </a:extLst>
          </p:cNvPr>
          <p:cNvSpPr/>
          <p:nvPr/>
        </p:nvSpPr>
        <p:spPr>
          <a:xfrm>
            <a:off x="1028700" y="9277350"/>
            <a:ext cx="162306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 dirty="0"/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AE1206B9-D224-D451-A6AF-40FAED87D80D}"/>
              </a:ext>
            </a:extLst>
          </p:cNvPr>
          <p:cNvGrpSpPr>
            <a:grpSpLocks noChangeAspect="1"/>
          </p:cNvGrpSpPr>
          <p:nvPr/>
        </p:nvGrpSpPr>
        <p:grpSpPr>
          <a:xfrm>
            <a:off x="16331765" y="473688"/>
            <a:ext cx="927535" cy="555012"/>
            <a:chOff x="0" y="0"/>
            <a:chExt cx="1855064" cy="1110031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1571EFB5-3C88-FE6D-E81C-CC47CDD652D6}"/>
                </a:ext>
              </a:extLst>
            </p:cNvPr>
            <p:cNvSpPr/>
            <p:nvPr/>
          </p:nvSpPr>
          <p:spPr>
            <a:xfrm>
              <a:off x="63500" y="74168"/>
              <a:ext cx="498348" cy="727329"/>
            </a:xfrm>
            <a:custGeom>
              <a:avLst/>
              <a:gdLst/>
              <a:ahLst/>
              <a:cxnLst/>
              <a:rect l="l" t="t" r="r" b="b"/>
              <a:pathLst>
                <a:path w="498348" h="727329">
                  <a:moveTo>
                    <a:pt x="271526" y="0"/>
                  </a:moveTo>
                  <a:lnTo>
                    <a:pt x="498348" y="0"/>
                  </a:lnTo>
                  <a:lnTo>
                    <a:pt x="213995" y="363601"/>
                  </a:lnTo>
                  <a:lnTo>
                    <a:pt x="498348" y="727329"/>
                  </a:lnTo>
                  <a:lnTo>
                    <a:pt x="271526" y="727329"/>
                  </a:lnTo>
                  <a:lnTo>
                    <a:pt x="0" y="363601"/>
                  </a:lnTo>
                  <a:close/>
                </a:path>
              </a:pathLst>
            </a:custGeom>
            <a:solidFill>
              <a:srgbClr val="FA7040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B503BFAD-3B37-4FE0-101F-C4795924A840}"/>
                </a:ext>
              </a:extLst>
            </p:cNvPr>
            <p:cNvSpPr/>
            <p:nvPr/>
          </p:nvSpPr>
          <p:spPr>
            <a:xfrm>
              <a:off x="1293241" y="74168"/>
              <a:ext cx="498348" cy="727329"/>
            </a:xfrm>
            <a:custGeom>
              <a:avLst/>
              <a:gdLst/>
              <a:ahLst/>
              <a:cxnLst/>
              <a:rect l="l" t="t" r="r" b="b"/>
              <a:pathLst>
                <a:path w="498348" h="727329">
                  <a:moveTo>
                    <a:pt x="226822" y="0"/>
                  </a:moveTo>
                  <a:lnTo>
                    <a:pt x="0" y="0"/>
                  </a:lnTo>
                  <a:lnTo>
                    <a:pt x="284353" y="363601"/>
                  </a:lnTo>
                  <a:lnTo>
                    <a:pt x="0" y="727329"/>
                  </a:lnTo>
                  <a:lnTo>
                    <a:pt x="226822" y="727329"/>
                  </a:lnTo>
                  <a:lnTo>
                    <a:pt x="498348" y="363601"/>
                  </a:lnTo>
                  <a:close/>
                </a:path>
              </a:pathLst>
            </a:custGeom>
            <a:solidFill>
              <a:srgbClr val="FA7040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9A371F99-7555-7A7B-28F6-A76030410E8B}"/>
                </a:ext>
              </a:extLst>
            </p:cNvPr>
            <p:cNvSpPr/>
            <p:nvPr/>
          </p:nvSpPr>
          <p:spPr>
            <a:xfrm>
              <a:off x="611505" y="63500"/>
              <a:ext cx="729107" cy="982980"/>
            </a:xfrm>
            <a:custGeom>
              <a:avLst/>
              <a:gdLst/>
              <a:ahLst/>
              <a:cxnLst/>
              <a:rect l="l" t="t" r="r" b="b"/>
              <a:pathLst>
                <a:path w="729107" h="982980">
                  <a:moveTo>
                    <a:pt x="563499" y="49657"/>
                  </a:moveTo>
                  <a:cubicBezTo>
                    <a:pt x="512191" y="16510"/>
                    <a:pt x="454152" y="0"/>
                    <a:pt x="389255" y="0"/>
                  </a:cubicBezTo>
                  <a:cubicBezTo>
                    <a:pt x="338963" y="0"/>
                    <a:pt x="293624" y="11049"/>
                    <a:pt x="253492" y="33147"/>
                  </a:cubicBezTo>
                  <a:cubicBezTo>
                    <a:pt x="229743" y="46228"/>
                    <a:pt x="208661" y="62103"/>
                    <a:pt x="190373" y="80645"/>
                  </a:cubicBezTo>
                  <a:lnTo>
                    <a:pt x="190373" y="10668"/>
                  </a:lnTo>
                  <a:lnTo>
                    <a:pt x="0" y="10668"/>
                  </a:lnTo>
                  <a:lnTo>
                    <a:pt x="0" y="982980"/>
                  </a:lnTo>
                  <a:lnTo>
                    <a:pt x="188849" y="982980"/>
                  </a:lnTo>
                  <a:lnTo>
                    <a:pt x="188849" y="678053"/>
                  </a:lnTo>
                  <a:cubicBezTo>
                    <a:pt x="207264" y="696468"/>
                    <a:pt x="228473" y="712089"/>
                    <a:pt x="252730" y="725043"/>
                  </a:cubicBezTo>
                  <a:cubicBezTo>
                    <a:pt x="293370" y="746633"/>
                    <a:pt x="338963" y="757428"/>
                    <a:pt x="389255" y="757428"/>
                  </a:cubicBezTo>
                  <a:cubicBezTo>
                    <a:pt x="454152" y="757428"/>
                    <a:pt x="512191" y="740791"/>
                    <a:pt x="563499" y="707771"/>
                  </a:cubicBezTo>
                  <a:cubicBezTo>
                    <a:pt x="614807" y="674751"/>
                    <a:pt x="655193" y="629412"/>
                    <a:pt x="684784" y="572262"/>
                  </a:cubicBezTo>
                  <a:cubicBezTo>
                    <a:pt x="714375" y="515112"/>
                    <a:pt x="729107" y="450850"/>
                    <a:pt x="729107" y="379476"/>
                  </a:cubicBezTo>
                  <a:cubicBezTo>
                    <a:pt x="729107" y="307213"/>
                    <a:pt x="714375" y="242443"/>
                    <a:pt x="684784" y="185166"/>
                  </a:cubicBezTo>
                  <a:cubicBezTo>
                    <a:pt x="655193" y="127889"/>
                    <a:pt x="614807" y="82804"/>
                    <a:pt x="563499" y="49657"/>
                  </a:cubicBezTo>
                  <a:moveTo>
                    <a:pt x="511937" y="481076"/>
                  </a:moveTo>
                  <a:cubicBezTo>
                    <a:pt x="496951" y="510667"/>
                    <a:pt x="475869" y="533781"/>
                    <a:pt x="448818" y="550291"/>
                  </a:cubicBezTo>
                  <a:cubicBezTo>
                    <a:pt x="421767" y="566801"/>
                    <a:pt x="390779" y="575183"/>
                    <a:pt x="355854" y="575183"/>
                  </a:cubicBezTo>
                  <a:cubicBezTo>
                    <a:pt x="320929" y="575183"/>
                    <a:pt x="290195" y="566928"/>
                    <a:pt x="263652" y="550291"/>
                  </a:cubicBezTo>
                  <a:cubicBezTo>
                    <a:pt x="237109" y="533654"/>
                    <a:pt x="216281" y="510667"/>
                    <a:pt x="201168" y="481076"/>
                  </a:cubicBezTo>
                  <a:cubicBezTo>
                    <a:pt x="186055" y="451485"/>
                    <a:pt x="178689" y="417068"/>
                    <a:pt x="178689" y="377952"/>
                  </a:cubicBezTo>
                  <a:cubicBezTo>
                    <a:pt x="178689" y="339852"/>
                    <a:pt x="186182" y="305943"/>
                    <a:pt x="201168" y="276352"/>
                  </a:cubicBezTo>
                  <a:cubicBezTo>
                    <a:pt x="216154" y="246761"/>
                    <a:pt x="237236" y="223647"/>
                    <a:pt x="264287" y="207137"/>
                  </a:cubicBezTo>
                  <a:cubicBezTo>
                    <a:pt x="291338" y="190627"/>
                    <a:pt x="321945" y="182245"/>
                    <a:pt x="355727" y="182245"/>
                  </a:cubicBezTo>
                  <a:cubicBezTo>
                    <a:pt x="390525" y="182245"/>
                    <a:pt x="421513" y="190500"/>
                    <a:pt x="448691" y="207137"/>
                  </a:cubicBezTo>
                  <a:cubicBezTo>
                    <a:pt x="475869" y="223774"/>
                    <a:pt x="496824" y="246761"/>
                    <a:pt x="511810" y="276352"/>
                  </a:cubicBezTo>
                  <a:cubicBezTo>
                    <a:pt x="526796" y="305943"/>
                    <a:pt x="534289" y="339852"/>
                    <a:pt x="534289" y="377952"/>
                  </a:cubicBezTo>
                  <a:cubicBezTo>
                    <a:pt x="534289" y="417068"/>
                    <a:pt x="526796" y="451485"/>
                    <a:pt x="511810" y="481076"/>
                  </a:cubicBezTo>
                </a:path>
              </a:pathLst>
            </a:custGeom>
            <a:solidFill>
              <a:srgbClr val="FA7040"/>
            </a:solidFill>
          </p:spPr>
          <p:txBody>
            <a:bodyPr/>
            <a:lstStyle/>
            <a:p>
              <a:endParaRPr lang="en-US" dirty="0"/>
            </a:p>
          </p:txBody>
        </p:sp>
      </p:grpSp>
      <p:sp>
        <p:nvSpPr>
          <p:cNvPr id="8" name="TextBox 8">
            <a:extLst>
              <a:ext uri="{FF2B5EF4-FFF2-40B4-BE49-F238E27FC236}">
                <a16:creationId xmlns:a16="http://schemas.microsoft.com/office/drawing/2014/main" id="{5437FAB9-C859-BE4F-5876-FDD497F755DF}"/>
              </a:ext>
            </a:extLst>
          </p:cNvPr>
          <p:cNvSpPr txBox="1"/>
          <p:nvPr/>
        </p:nvSpPr>
        <p:spPr>
          <a:xfrm>
            <a:off x="1028700" y="1236622"/>
            <a:ext cx="10782300" cy="8320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 b="1" dirty="0" err="1">
                <a:solidFill>
                  <a:srgbClr val="000000"/>
                </a:solidFill>
                <a:latin typeface="Outfit Bold"/>
                <a:sym typeface="Outfit Bold"/>
              </a:rPr>
              <a:t>TabPFN's</a:t>
            </a:r>
            <a:r>
              <a:rPr lang="en-US" sz="5000" b="1" dirty="0">
                <a:solidFill>
                  <a:srgbClr val="000000"/>
                </a:solidFill>
                <a:latin typeface="Outfit Bold"/>
                <a:sym typeface="Outfit Bold"/>
              </a:rPr>
              <a:t> Impact and Performance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392FF787-80DE-9A30-9893-D7C25B8C26A2}"/>
              </a:ext>
            </a:extLst>
          </p:cNvPr>
          <p:cNvSpPr txBox="1"/>
          <p:nvPr/>
        </p:nvSpPr>
        <p:spPr>
          <a:xfrm>
            <a:off x="16882846" y="9172575"/>
            <a:ext cx="376454" cy="896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 dirty="0">
                <a:solidFill>
                  <a:srgbClr val="F97141"/>
                </a:solidFill>
                <a:latin typeface="Outfit Bold"/>
                <a:ea typeface="Outfit Bold"/>
                <a:cs typeface="Outfit Bold"/>
                <a:sym typeface="Outfit Bold"/>
              </a:rPr>
              <a:t>&gt;</a:t>
            </a: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1D9793F8-4B9C-3B7F-8562-9D9BA5352C77}"/>
              </a:ext>
            </a:extLst>
          </p:cNvPr>
          <p:cNvSpPr txBox="1"/>
          <p:nvPr/>
        </p:nvSpPr>
        <p:spPr>
          <a:xfrm>
            <a:off x="1028700" y="441961"/>
            <a:ext cx="2552700" cy="3971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dirty="0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rPr>
              <a:t>The breakthroughs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139786F-501F-6A6C-FC46-AE714928F0AF}"/>
              </a:ext>
            </a:extLst>
          </p:cNvPr>
          <p:cNvSpPr txBox="1"/>
          <p:nvPr/>
        </p:nvSpPr>
        <p:spPr>
          <a:xfrm>
            <a:off x="1219200" y="2381908"/>
            <a:ext cx="7239000" cy="72019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Aft>
                <a:spcPts val="1200"/>
              </a:spcAft>
              <a:buNone/>
            </a:pPr>
            <a:r>
              <a:rPr lang="en-GB" sz="2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State-of-the-Art Performance on Small Data</a:t>
            </a:r>
            <a:endParaRPr lang="en-GB" sz="2800" b="0" dirty="0">
              <a:effectLst/>
            </a:endParaRPr>
          </a:p>
          <a:p>
            <a:pPr marL="457200" rtl="0">
              <a:spcAft>
                <a:spcPts val="1200"/>
              </a:spcAft>
              <a:buNone/>
            </a:pPr>
            <a:r>
              <a:rPr lang="en-GB" sz="2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Outperforms traditional ML models on datasets with ≤ 1000 rows and ≤ 100 features.</a:t>
            </a:r>
            <a:endParaRPr lang="en-GB" sz="2800" b="0" dirty="0">
              <a:effectLst/>
            </a:endParaRPr>
          </a:p>
          <a:p>
            <a:pPr rtl="0">
              <a:spcAft>
                <a:spcPts val="1200"/>
              </a:spcAft>
              <a:buNone/>
            </a:pPr>
            <a:r>
              <a:rPr lang="en-GB" sz="2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Incredible Speed</a:t>
            </a:r>
            <a:endParaRPr lang="en-GB" sz="2800" b="0" dirty="0">
              <a:effectLst/>
            </a:endParaRPr>
          </a:p>
          <a:p>
            <a:pPr marL="457200" rtl="0">
              <a:spcAft>
                <a:spcPts val="1200"/>
              </a:spcAft>
              <a:buNone/>
            </a:pPr>
            <a:r>
              <a:rPr lang="en-GB" sz="2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230x faster than </a:t>
            </a:r>
            <a:r>
              <a:rPr lang="en-GB" sz="2800" b="0" i="0" u="none" strike="noStrike" dirty="0" err="1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AutoML</a:t>
            </a:r>
            <a:r>
              <a:rPr lang="en-GB" sz="2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 pipelines.</a:t>
            </a:r>
            <a:endParaRPr lang="en-GB" sz="2800" b="0" dirty="0">
              <a:effectLst/>
            </a:endParaRPr>
          </a:p>
          <a:p>
            <a:pPr marL="457200" rtl="0">
              <a:spcAft>
                <a:spcPts val="1200"/>
              </a:spcAft>
              <a:buNone/>
            </a:pPr>
            <a:r>
              <a:rPr lang="en-GB" sz="2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5700x faster when run on a GPU.</a:t>
            </a:r>
            <a:endParaRPr lang="en-GB" sz="2800" b="0" dirty="0">
              <a:effectLst/>
            </a:endParaRPr>
          </a:p>
          <a:p>
            <a:pPr rtl="0">
              <a:spcAft>
                <a:spcPts val="1200"/>
              </a:spcAft>
              <a:buNone/>
            </a:pPr>
            <a:r>
              <a:rPr lang="en-GB" sz="2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High Efficiency</a:t>
            </a:r>
            <a:endParaRPr lang="en-GB" sz="2800" b="0" dirty="0">
              <a:effectLst/>
            </a:endParaRPr>
          </a:p>
          <a:p>
            <a:pPr marL="457200" rtl="0">
              <a:spcAft>
                <a:spcPts val="1200"/>
              </a:spcAft>
              <a:buNone/>
            </a:pPr>
            <a:r>
              <a:rPr lang="en-GB" sz="2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Can match the performance of benchmarks that take hours to compute, even when trained on only 50% of the data.</a:t>
            </a:r>
            <a:endParaRPr lang="en-GB" sz="2800" b="0" dirty="0">
              <a:effectLst/>
            </a:endParaRPr>
          </a:p>
          <a:p>
            <a:pPr>
              <a:buNone/>
            </a:pPr>
            <a:br>
              <a:rPr lang="en-GB" sz="2800" dirty="0"/>
            </a:br>
            <a:endParaRPr lang="en-IT" sz="28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CC5912A-3963-0D1E-D021-706A51FF7C44}"/>
              </a:ext>
            </a:extLst>
          </p:cNvPr>
          <p:cNvSpPr txBox="1"/>
          <p:nvPr/>
        </p:nvSpPr>
        <p:spPr>
          <a:xfrm>
            <a:off x="9601200" y="2381908"/>
            <a:ext cx="78486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spcAft>
                <a:spcPts val="1200"/>
              </a:spcAft>
              <a:buNone/>
              <a:defRPr sz="2800" b="0" i="0" u="none" strike="noStrike">
                <a:solidFill>
                  <a:srgbClr val="595959"/>
                </a:solidFill>
                <a:effectLst/>
                <a:latin typeface="Arial" panose="020B0604020202020204" pitchFamily="34" charset="0"/>
              </a:defRPr>
            </a:lvl1pPr>
          </a:lstStyle>
          <a:p>
            <a:r>
              <a:rPr lang="en-GB" dirty="0"/>
              <a:t>Limitations of </a:t>
            </a:r>
            <a:r>
              <a:rPr lang="en-GB" dirty="0" err="1"/>
              <a:t>TabPFN</a:t>
            </a:r>
            <a:endParaRPr lang="en-GB" dirty="0"/>
          </a:p>
          <a:p>
            <a:r>
              <a:rPr lang="en-GB" dirty="0" err="1"/>
              <a:t>TabPFN's</a:t>
            </a:r>
            <a:r>
              <a:rPr lang="en-GB" dirty="0"/>
              <a:t> inference speed may be slower than highly optimized approaches like </a:t>
            </a:r>
            <a:r>
              <a:rPr lang="en-GB" dirty="0" err="1"/>
              <a:t>CatBoost</a:t>
            </a:r>
            <a:r>
              <a:rPr lang="en-GB" dirty="0"/>
              <a:t>.</a:t>
            </a:r>
          </a:p>
          <a:p>
            <a:r>
              <a:rPr lang="en-GB" dirty="0" err="1"/>
              <a:t>TabPFN's</a:t>
            </a:r>
            <a:r>
              <a:rPr lang="en-GB" dirty="0"/>
              <a:t> memory usage scales linearly with dataset size, which can be prohibitive for very large datasets.</a:t>
            </a:r>
          </a:p>
          <a:p>
            <a:r>
              <a:rPr lang="en-GB" dirty="0"/>
              <a:t>Our evaluation focused on datasets with up to 10,000 samples and 500 features; scalability to larger datasets requires further study.</a:t>
            </a:r>
          </a:p>
        </p:txBody>
      </p:sp>
      <p:sp>
        <p:nvSpPr>
          <p:cNvPr id="10" name="TextBox 11">
            <a:extLst>
              <a:ext uri="{FF2B5EF4-FFF2-40B4-BE49-F238E27FC236}">
                <a16:creationId xmlns:a16="http://schemas.microsoft.com/office/drawing/2014/main" id="{1CE39E1E-F9D4-A878-E957-CFF387897760}"/>
              </a:ext>
            </a:extLst>
          </p:cNvPr>
          <p:cNvSpPr txBox="1"/>
          <p:nvPr/>
        </p:nvSpPr>
        <p:spPr>
          <a:xfrm>
            <a:off x="1028700" y="9582642"/>
            <a:ext cx="952500" cy="3971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dirty="0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rPr>
              <a:t>Pg: 13</a:t>
            </a:r>
          </a:p>
        </p:txBody>
      </p:sp>
    </p:spTree>
    <p:extLst>
      <p:ext uri="{BB962C8B-B14F-4D97-AF65-F5344CB8AC3E}">
        <p14:creationId xmlns:p14="http://schemas.microsoft.com/office/powerpoint/2010/main" val="7192620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FCAD6E-82F7-B678-FE51-9723980104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E4A8CAEC-730E-1DC6-5076-F87E00D05FA5}"/>
              </a:ext>
            </a:extLst>
          </p:cNvPr>
          <p:cNvSpPr/>
          <p:nvPr/>
        </p:nvSpPr>
        <p:spPr>
          <a:xfrm>
            <a:off x="1028700" y="1028700"/>
            <a:ext cx="162306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 dirty="0"/>
          </a:p>
        </p:txBody>
      </p:sp>
      <p:sp>
        <p:nvSpPr>
          <p:cNvPr id="3" name="AutoShape 3">
            <a:extLst>
              <a:ext uri="{FF2B5EF4-FFF2-40B4-BE49-F238E27FC236}">
                <a16:creationId xmlns:a16="http://schemas.microsoft.com/office/drawing/2014/main" id="{78B293CB-F85C-2EA0-FBAA-38BEA13F92C6}"/>
              </a:ext>
            </a:extLst>
          </p:cNvPr>
          <p:cNvSpPr/>
          <p:nvPr/>
        </p:nvSpPr>
        <p:spPr>
          <a:xfrm>
            <a:off x="1028700" y="9277350"/>
            <a:ext cx="162306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 dirty="0"/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A88F73FA-CE3B-6AC7-AF23-B4CCE4369FD7}"/>
              </a:ext>
            </a:extLst>
          </p:cNvPr>
          <p:cNvGrpSpPr>
            <a:grpSpLocks noChangeAspect="1"/>
          </p:cNvGrpSpPr>
          <p:nvPr/>
        </p:nvGrpSpPr>
        <p:grpSpPr>
          <a:xfrm>
            <a:off x="16331765" y="473688"/>
            <a:ext cx="927535" cy="555012"/>
            <a:chOff x="0" y="0"/>
            <a:chExt cx="1855064" cy="1110031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452E2AFC-43BE-13AF-EBE3-E69192AC5C3C}"/>
                </a:ext>
              </a:extLst>
            </p:cNvPr>
            <p:cNvSpPr/>
            <p:nvPr/>
          </p:nvSpPr>
          <p:spPr>
            <a:xfrm>
              <a:off x="63500" y="74168"/>
              <a:ext cx="498348" cy="727329"/>
            </a:xfrm>
            <a:custGeom>
              <a:avLst/>
              <a:gdLst/>
              <a:ahLst/>
              <a:cxnLst/>
              <a:rect l="l" t="t" r="r" b="b"/>
              <a:pathLst>
                <a:path w="498348" h="727329">
                  <a:moveTo>
                    <a:pt x="271526" y="0"/>
                  </a:moveTo>
                  <a:lnTo>
                    <a:pt x="498348" y="0"/>
                  </a:lnTo>
                  <a:lnTo>
                    <a:pt x="213995" y="363601"/>
                  </a:lnTo>
                  <a:lnTo>
                    <a:pt x="498348" y="727329"/>
                  </a:lnTo>
                  <a:lnTo>
                    <a:pt x="271526" y="727329"/>
                  </a:lnTo>
                  <a:lnTo>
                    <a:pt x="0" y="363601"/>
                  </a:lnTo>
                  <a:close/>
                </a:path>
              </a:pathLst>
            </a:custGeom>
            <a:solidFill>
              <a:srgbClr val="FA7040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27CE4C1B-DC4D-A717-ABF5-2DAB48F30583}"/>
                </a:ext>
              </a:extLst>
            </p:cNvPr>
            <p:cNvSpPr/>
            <p:nvPr/>
          </p:nvSpPr>
          <p:spPr>
            <a:xfrm>
              <a:off x="1293241" y="74168"/>
              <a:ext cx="498348" cy="727329"/>
            </a:xfrm>
            <a:custGeom>
              <a:avLst/>
              <a:gdLst/>
              <a:ahLst/>
              <a:cxnLst/>
              <a:rect l="l" t="t" r="r" b="b"/>
              <a:pathLst>
                <a:path w="498348" h="727329">
                  <a:moveTo>
                    <a:pt x="226822" y="0"/>
                  </a:moveTo>
                  <a:lnTo>
                    <a:pt x="0" y="0"/>
                  </a:lnTo>
                  <a:lnTo>
                    <a:pt x="284353" y="363601"/>
                  </a:lnTo>
                  <a:lnTo>
                    <a:pt x="0" y="727329"/>
                  </a:lnTo>
                  <a:lnTo>
                    <a:pt x="226822" y="727329"/>
                  </a:lnTo>
                  <a:lnTo>
                    <a:pt x="498348" y="363601"/>
                  </a:lnTo>
                  <a:close/>
                </a:path>
              </a:pathLst>
            </a:custGeom>
            <a:solidFill>
              <a:srgbClr val="FA7040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4BE165C6-A747-0740-49AC-391EA6509E08}"/>
                </a:ext>
              </a:extLst>
            </p:cNvPr>
            <p:cNvSpPr/>
            <p:nvPr/>
          </p:nvSpPr>
          <p:spPr>
            <a:xfrm>
              <a:off x="611505" y="63500"/>
              <a:ext cx="729107" cy="982980"/>
            </a:xfrm>
            <a:custGeom>
              <a:avLst/>
              <a:gdLst/>
              <a:ahLst/>
              <a:cxnLst/>
              <a:rect l="l" t="t" r="r" b="b"/>
              <a:pathLst>
                <a:path w="729107" h="982980">
                  <a:moveTo>
                    <a:pt x="563499" y="49657"/>
                  </a:moveTo>
                  <a:cubicBezTo>
                    <a:pt x="512191" y="16510"/>
                    <a:pt x="454152" y="0"/>
                    <a:pt x="389255" y="0"/>
                  </a:cubicBezTo>
                  <a:cubicBezTo>
                    <a:pt x="338963" y="0"/>
                    <a:pt x="293624" y="11049"/>
                    <a:pt x="253492" y="33147"/>
                  </a:cubicBezTo>
                  <a:cubicBezTo>
                    <a:pt x="229743" y="46228"/>
                    <a:pt x="208661" y="62103"/>
                    <a:pt x="190373" y="80645"/>
                  </a:cubicBezTo>
                  <a:lnTo>
                    <a:pt x="190373" y="10668"/>
                  </a:lnTo>
                  <a:lnTo>
                    <a:pt x="0" y="10668"/>
                  </a:lnTo>
                  <a:lnTo>
                    <a:pt x="0" y="982980"/>
                  </a:lnTo>
                  <a:lnTo>
                    <a:pt x="188849" y="982980"/>
                  </a:lnTo>
                  <a:lnTo>
                    <a:pt x="188849" y="678053"/>
                  </a:lnTo>
                  <a:cubicBezTo>
                    <a:pt x="207264" y="696468"/>
                    <a:pt x="228473" y="712089"/>
                    <a:pt x="252730" y="725043"/>
                  </a:cubicBezTo>
                  <a:cubicBezTo>
                    <a:pt x="293370" y="746633"/>
                    <a:pt x="338963" y="757428"/>
                    <a:pt x="389255" y="757428"/>
                  </a:cubicBezTo>
                  <a:cubicBezTo>
                    <a:pt x="454152" y="757428"/>
                    <a:pt x="512191" y="740791"/>
                    <a:pt x="563499" y="707771"/>
                  </a:cubicBezTo>
                  <a:cubicBezTo>
                    <a:pt x="614807" y="674751"/>
                    <a:pt x="655193" y="629412"/>
                    <a:pt x="684784" y="572262"/>
                  </a:cubicBezTo>
                  <a:cubicBezTo>
                    <a:pt x="714375" y="515112"/>
                    <a:pt x="729107" y="450850"/>
                    <a:pt x="729107" y="379476"/>
                  </a:cubicBezTo>
                  <a:cubicBezTo>
                    <a:pt x="729107" y="307213"/>
                    <a:pt x="714375" y="242443"/>
                    <a:pt x="684784" y="185166"/>
                  </a:cubicBezTo>
                  <a:cubicBezTo>
                    <a:pt x="655193" y="127889"/>
                    <a:pt x="614807" y="82804"/>
                    <a:pt x="563499" y="49657"/>
                  </a:cubicBezTo>
                  <a:moveTo>
                    <a:pt x="511937" y="481076"/>
                  </a:moveTo>
                  <a:cubicBezTo>
                    <a:pt x="496951" y="510667"/>
                    <a:pt x="475869" y="533781"/>
                    <a:pt x="448818" y="550291"/>
                  </a:cubicBezTo>
                  <a:cubicBezTo>
                    <a:pt x="421767" y="566801"/>
                    <a:pt x="390779" y="575183"/>
                    <a:pt x="355854" y="575183"/>
                  </a:cubicBezTo>
                  <a:cubicBezTo>
                    <a:pt x="320929" y="575183"/>
                    <a:pt x="290195" y="566928"/>
                    <a:pt x="263652" y="550291"/>
                  </a:cubicBezTo>
                  <a:cubicBezTo>
                    <a:pt x="237109" y="533654"/>
                    <a:pt x="216281" y="510667"/>
                    <a:pt x="201168" y="481076"/>
                  </a:cubicBezTo>
                  <a:cubicBezTo>
                    <a:pt x="186055" y="451485"/>
                    <a:pt x="178689" y="417068"/>
                    <a:pt x="178689" y="377952"/>
                  </a:cubicBezTo>
                  <a:cubicBezTo>
                    <a:pt x="178689" y="339852"/>
                    <a:pt x="186182" y="305943"/>
                    <a:pt x="201168" y="276352"/>
                  </a:cubicBezTo>
                  <a:cubicBezTo>
                    <a:pt x="216154" y="246761"/>
                    <a:pt x="237236" y="223647"/>
                    <a:pt x="264287" y="207137"/>
                  </a:cubicBezTo>
                  <a:cubicBezTo>
                    <a:pt x="291338" y="190627"/>
                    <a:pt x="321945" y="182245"/>
                    <a:pt x="355727" y="182245"/>
                  </a:cubicBezTo>
                  <a:cubicBezTo>
                    <a:pt x="390525" y="182245"/>
                    <a:pt x="421513" y="190500"/>
                    <a:pt x="448691" y="207137"/>
                  </a:cubicBezTo>
                  <a:cubicBezTo>
                    <a:pt x="475869" y="223774"/>
                    <a:pt x="496824" y="246761"/>
                    <a:pt x="511810" y="276352"/>
                  </a:cubicBezTo>
                  <a:cubicBezTo>
                    <a:pt x="526796" y="305943"/>
                    <a:pt x="534289" y="339852"/>
                    <a:pt x="534289" y="377952"/>
                  </a:cubicBezTo>
                  <a:cubicBezTo>
                    <a:pt x="534289" y="417068"/>
                    <a:pt x="526796" y="451485"/>
                    <a:pt x="511810" y="481076"/>
                  </a:cubicBezTo>
                </a:path>
              </a:pathLst>
            </a:custGeom>
            <a:solidFill>
              <a:srgbClr val="FA7040"/>
            </a:solidFill>
          </p:spPr>
          <p:txBody>
            <a:bodyPr/>
            <a:lstStyle/>
            <a:p>
              <a:endParaRPr lang="en-US" dirty="0"/>
            </a:p>
          </p:txBody>
        </p:sp>
      </p:grpSp>
      <p:sp>
        <p:nvSpPr>
          <p:cNvPr id="8" name="TextBox 8">
            <a:extLst>
              <a:ext uri="{FF2B5EF4-FFF2-40B4-BE49-F238E27FC236}">
                <a16:creationId xmlns:a16="http://schemas.microsoft.com/office/drawing/2014/main" id="{ADD0FB22-3021-FE35-4DB7-91616D9EC34F}"/>
              </a:ext>
            </a:extLst>
          </p:cNvPr>
          <p:cNvSpPr txBox="1"/>
          <p:nvPr/>
        </p:nvSpPr>
        <p:spPr>
          <a:xfrm>
            <a:off x="1028700" y="1236622"/>
            <a:ext cx="10782300" cy="8320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 b="1" dirty="0" err="1">
                <a:solidFill>
                  <a:srgbClr val="000000"/>
                </a:solidFill>
                <a:latin typeface="Outfit Bold"/>
                <a:sym typeface="Outfit Bold"/>
              </a:rPr>
              <a:t>TabPFN's</a:t>
            </a:r>
            <a:r>
              <a:rPr lang="en-US" sz="5000" b="1" dirty="0">
                <a:solidFill>
                  <a:srgbClr val="000000"/>
                </a:solidFill>
                <a:latin typeface="Outfit Bold"/>
                <a:sym typeface="Outfit Bold"/>
              </a:rPr>
              <a:t> Impact and Performance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A42465C0-78F3-0326-4337-DC04F2D7A2D2}"/>
              </a:ext>
            </a:extLst>
          </p:cNvPr>
          <p:cNvSpPr txBox="1"/>
          <p:nvPr/>
        </p:nvSpPr>
        <p:spPr>
          <a:xfrm>
            <a:off x="16882846" y="9172575"/>
            <a:ext cx="376454" cy="896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 dirty="0">
                <a:solidFill>
                  <a:srgbClr val="F97141"/>
                </a:solidFill>
                <a:latin typeface="Outfit Bold"/>
                <a:ea typeface="Outfit Bold"/>
                <a:cs typeface="Outfit Bold"/>
                <a:sym typeface="Outfit Bold"/>
              </a:rPr>
              <a:t>&gt;</a:t>
            </a: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FFB02413-8D40-9594-B013-2512F1BDDAF9}"/>
              </a:ext>
            </a:extLst>
          </p:cNvPr>
          <p:cNvSpPr txBox="1"/>
          <p:nvPr/>
        </p:nvSpPr>
        <p:spPr>
          <a:xfrm>
            <a:off x="1028700" y="441961"/>
            <a:ext cx="2552700" cy="3971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dirty="0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rPr>
              <a:t>The breakthroughs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2437B0E-5F8F-65FE-13AE-FCA9955FEE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0" y="2229035"/>
            <a:ext cx="12192000" cy="6896745"/>
          </a:xfrm>
          <a:prstGeom prst="rect">
            <a:avLst/>
          </a:prstGeom>
        </p:spPr>
      </p:pic>
      <p:sp>
        <p:nvSpPr>
          <p:cNvPr id="10" name="TextBox 11">
            <a:extLst>
              <a:ext uri="{FF2B5EF4-FFF2-40B4-BE49-F238E27FC236}">
                <a16:creationId xmlns:a16="http://schemas.microsoft.com/office/drawing/2014/main" id="{862971B7-AAF9-A513-23AF-09476A03EC36}"/>
              </a:ext>
            </a:extLst>
          </p:cNvPr>
          <p:cNvSpPr txBox="1"/>
          <p:nvPr/>
        </p:nvSpPr>
        <p:spPr>
          <a:xfrm>
            <a:off x="1028700" y="9609516"/>
            <a:ext cx="952500" cy="3971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dirty="0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rPr>
              <a:t>Pg: 14</a:t>
            </a:r>
          </a:p>
        </p:txBody>
      </p:sp>
    </p:spTree>
    <p:extLst>
      <p:ext uri="{BB962C8B-B14F-4D97-AF65-F5344CB8AC3E}">
        <p14:creationId xmlns:p14="http://schemas.microsoft.com/office/powerpoint/2010/main" val="863616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3B3C57-E8E8-F569-9771-C0BFA393AD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A78758B7-79E8-692E-47B7-6F49648F5065}"/>
              </a:ext>
            </a:extLst>
          </p:cNvPr>
          <p:cNvSpPr/>
          <p:nvPr/>
        </p:nvSpPr>
        <p:spPr>
          <a:xfrm>
            <a:off x="1028700" y="1028700"/>
            <a:ext cx="162306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 dirty="0"/>
          </a:p>
        </p:txBody>
      </p:sp>
      <p:sp>
        <p:nvSpPr>
          <p:cNvPr id="3" name="AutoShape 3">
            <a:extLst>
              <a:ext uri="{FF2B5EF4-FFF2-40B4-BE49-F238E27FC236}">
                <a16:creationId xmlns:a16="http://schemas.microsoft.com/office/drawing/2014/main" id="{C3785BC9-E4AB-14A9-278E-F42242B86F8B}"/>
              </a:ext>
            </a:extLst>
          </p:cNvPr>
          <p:cNvSpPr/>
          <p:nvPr/>
        </p:nvSpPr>
        <p:spPr>
          <a:xfrm>
            <a:off x="1028700" y="9277350"/>
            <a:ext cx="162306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 dirty="0"/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2B387381-0305-6495-84C2-0BC5054A72A3}"/>
              </a:ext>
            </a:extLst>
          </p:cNvPr>
          <p:cNvGrpSpPr>
            <a:grpSpLocks noChangeAspect="1"/>
          </p:cNvGrpSpPr>
          <p:nvPr/>
        </p:nvGrpSpPr>
        <p:grpSpPr>
          <a:xfrm>
            <a:off x="16331765" y="473688"/>
            <a:ext cx="927535" cy="555012"/>
            <a:chOff x="0" y="0"/>
            <a:chExt cx="1855064" cy="1110031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6F04A477-1706-8B6E-A21A-4E865CBECC8B}"/>
                </a:ext>
              </a:extLst>
            </p:cNvPr>
            <p:cNvSpPr/>
            <p:nvPr/>
          </p:nvSpPr>
          <p:spPr>
            <a:xfrm>
              <a:off x="63500" y="74168"/>
              <a:ext cx="498348" cy="727329"/>
            </a:xfrm>
            <a:custGeom>
              <a:avLst/>
              <a:gdLst/>
              <a:ahLst/>
              <a:cxnLst/>
              <a:rect l="l" t="t" r="r" b="b"/>
              <a:pathLst>
                <a:path w="498348" h="727329">
                  <a:moveTo>
                    <a:pt x="271526" y="0"/>
                  </a:moveTo>
                  <a:lnTo>
                    <a:pt x="498348" y="0"/>
                  </a:lnTo>
                  <a:lnTo>
                    <a:pt x="213995" y="363601"/>
                  </a:lnTo>
                  <a:lnTo>
                    <a:pt x="498348" y="727329"/>
                  </a:lnTo>
                  <a:lnTo>
                    <a:pt x="271526" y="727329"/>
                  </a:lnTo>
                  <a:lnTo>
                    <a:pt x="0" y="363601"/>
                  </a:lnTo>
                  <a:close/>
                </a:path>
              </a:pathLst>
            </a:custGeom>
            <a:solidFill>
              <a:srgbClr val="FA7040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B1EA9B9D-7EE2-0BF6-A216-95E55DA93A11}"/>
                </a:ext>
              </a:extLst>
            </p:cNvPr>
            <p:cNvSpPr/>
            <p:nvPr/>
          </p:nvSpPr>
          <p:spPr>
            <a:xfrm>
              <a:off x="1293241" y="74168"/>
              <a:ext cx="498348" cy="727329"/>
            </a:xfrm>
            <a:custGeom>
              <a:avLst/>
              <a:gdLst/>
              <a:ahLst/>
              <a:cxnLst/>
              <a:rect l="l" t="t" r="r" b="b"/>
              <a:pathLst>
                <a:path w="498348" h="727329">
                  <a:moveTo>
                    <a:pt x="226822" y="0"/>
                  </a:moveTo>
                  <a:lnTo>
                    <a:pt x="0" y="0"/>
                  </a:lnTo>
                  <a:lnTo>
                    <a:pt x="284353" y="363601"/>
                  </a:lnTo>
                  <a:lnTo>
                    <a:pt x="0" y="727329"/>
                  </a:lnTo>
                  <a:lnTo>
                    <a:pt x="226822" y="727329"/>
                  </a:lnTo>
                  <a:lnTo>
                    <a:pt x="498348" y="363601"/>
                  </a:lnTo>
                  <a:close/>
                </a:path>
              </a:pathLst>
            </a:custGeom>
            <a:solidFill>
              <a:srgbClr val="FA7040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3C0B4F3C-2793-7BDD-1AC6-42A528CFDE15}"/>
                </a:ext>
              </a:extLst>
            </p:cNvPr>
            <p:cNvSpPr/>
            <p:nvPr/>
          </p:nvSpPr>
          <p:spPr>
            <a:xfrm>
              <a:off x="611505" y="63500"/>
              <a:ext cx="729107" cy="982980"/>
            </a:xfrm>
            <a:custGeom>
              <a:avLst/>
              <a:gdLst/>
              <a:ahLst/>
              <a:cxnLst/>
              <a:rect l="l" t="t" r="r" b="b"/>
              <a:pathLst>
                <a:path w="729107" h="982980">
                  <a:moveTo>
                    <a:pt x="563499" y="49657"/>
                  </a:moveTo>
                  <a:cubicBezTo>
                    <a:pt x="512191" y="16510"/>
                    <a:pt x="454152" y="0"/>
                    <a:pt x="389255" y="0"/>
                  </a:cubicBezTo>
                  <a:cubicBezTo>
                    <a:pt x="338963" y="0"/>
                    <a:pt x="293624" y="11049"/>
                    <a:pt x="253492" y="33147"/>
                  </a:cubicBezTo>
                  <a:cubicBezTo>
                    <a:pt x="229743" y="46228"/>
                    <a:pt x="208661" y="62103"/>
                    <a:pt x="190373" y="80645"/>
                  </a:cubicBezTo>
                  <a:lnTo>
                    <a:pt x="190373" y="10668"/>
                  </a:lnTo>
                  <a:lnTo>
                    <a:pt x="0" y="10668"/>
                  </a:lnTo>
                  <a:lnTo>
                    <a:pt x="0" y="982980"/>
                  </a:lnTo>
                  <a:lnTo>
                    <a:pt x="188849" y="982980"/>
                  </a:lnTo>
                  <a:lnTo>
                    <a:pt x="188849" y="678053"/>
                  </a:lnTo>
                  <a:cubicBezTo>
                    <a:pt x="207264" y="696468"/>
                    <a:pt x="228473" y="712089"/>
                    <a:pt x="252730" y="725043"/>
                  </a:cubicBezTo>
                  <a:cubicBezTo>
                    <a:pt x="293370" y="746633"/>
                    <a:pt x="338963" y="757428"/>
                    <a:pt x="389255" y="757428"/>
                  </a:cubicBezTo>
                  <a:cubicBezTo>
                    <a:pt x="454152" y="757428"/>
                    <a:pt x="512191" y="740791"/>
                    <a:pt x="563499" y="707771"/>
                  </a:cubicBezTo>
                  <a:cubicBezTo>
                    <a:pt x="614807" y="674751"/>
                    <a:pt x="655193" y="629412"/>
                    <a:pt x="684784" y="572262"/>
                  </a:cubicBezTo>
                  <a:cubicBezTo>
                    <a:pt x="714375" y="515112"/>
                    <a:pt x="729107" y="450850"/>
                    <a:pt x="729107" y="379476"/>
                  </a:cubicBezTo>
                  <a:cubicBezTo>
                    <a:pt x="729107" y="307213"/>
                    <a:pt x="714375" y="242443"/>
                    <a:pt x="684784" y="185166"/>
                  </a:cubicBezTo>
                  <a:cubicBezTo>
                    <a:pt x="655193" y="127889"/>
                    <a:pt x="614807" y="82804"/>
                    <a:pt x="563499" y="49657"/>
                  </a:cubicBezTo>
                  <a:moveTo>
                    <a:pt x="511937" y="481076"/>
                  </a:moveTo>
                  <a:cubicBezTo>
                    <a:pt x="496951" y="510667"/>
                    <a:pt x="475869" y="533781"/>
                    <a:pt x="448818" y="550291"/>
                  </a:cubicBezTo>
                  <a:cubicBezTo>
                    <a:pt x="421767" y="566801"/>
                    <a:pt x="390779" y="575183"/>
                    <a:pt x="355854" y="575183"/>
                  </a:cubicBezTo>
                  <a:cubicBezTo>
                    <a:pt x="320929" y="575183"/>
                    <a:pt x="290195" y="566928"/>
                    <a:pt x="263652" y="550291"/>
                  </a:cubicBezTo>
                  <a:cubicBezTo>
                    <a:pt x="237109" y="533654"/>
                    <a:pt x="216281" y="510667"/>
                    <a:pt x="201168" y="481076"/>
                  </a:cubicBezTo>
                  <a:cubicBezTo>
                    <a:pt x="186055" y="451485"/>
                    <a:pt x="178689" y="417068"/>
                    <a:pt x="178689" y="377952"/>
                  </a:cubicBezTo>
                  <a:cubicBezTo>
                    <a:pt x="178689" y="339852"/>
                    <a:pt x="186182" y="305943"/>
                    <a:pt x="201168" y="276352"/>
                  </a:cubicBezTo>
                  <a:cubicBezTo>
                    <a:pt x="216154" y="246761"/>
                    <a:pt x="237236" y="223647"/>
                    <a:pt x="264287" y="207137"/>
                  </a:cubicBezTo>
                  <a:cubicBezTo>
                    <a:pt x="291338" y="190627"/>
                    <a:pt x="321945" y="182245"/>
                    <a:pt x="355727" y="182245"/>
                  </a:cubicBezTo>
                  <a:cubicBezTo>
                    <a:pt x="390525" y="182245"/>
                    <a:pt x="421513" y="190500"/>
                    <a:pt x="448691" y="207137"/>
                  </a:cubicBezTo>
                  <a:cubicBezTo>
                    <a:pt x="475869" y="223774"/>
                    <a:pt x="496824" y="246761"/>
                    <a:pt x="511810" y="276352"/>
                  </a:cubicBezTo>
                  <a:cubicBezTo>
                    <a:pt x="526796" y="305943"/>
                    <a:pt x="534289" y="339852"/>
                    <a:pt x="534289" y="377952"/>
                  </a:cubicBezTo>
                  <a:cubicBezTo>
                    <a:pt x="534289" y="417068"/>
                    <a:pt x="526796" y="451485"/>
                    <a:pt x="511810" y="481076"/>
                  </a:cubicBezTo>
                </a:path>
              </a:pathLst>
            </a:custGeom>
            <a:solidFill>
              <a:srgbClr val="FA7040"/>
            </a:solidFill>
          </p:spPr>
          <p:txBody>
            <a:bodyPr/>
            <a:lstStyle/>
            <a:p>
              <a:endParaRPr lang="en-US" dirty="0"/>
            </a:p>
          </p:txBody>
        </p:sp>
      </p:grpSp>
      <p:sp>
        <p:nvSpPr>
          <p:cNvPr id="8" name="TextBox 8">
            <a:extLst>
              <a:ext uri="{FF2B5EF4-FFF2-40B4-BE49-F238E27FC236}">
                <a16:creationId xmlns:a16="http://schemas.microsoft.com/office/drawing/2014/main" id="{30F825DA-502C-E085-3C96-9F9396CA3C34}"/>
              </a:ext>
            </a:extLst>
          </p:cNvPr>
          <p:cNvSpPr txBox="1"/>
          <p:nvPr/>
        </p:nvSpPr>
        <p:spPr>
          <a:xfrm>
            <a:off x="1028700" y="1236622"/>
            <a:ext cx="6438900" cy="8320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 b="1" dirty="0">
                <a:solidFill>
                  <a:srgbClr val="000000"/>
                </a:solidFill>
                <a:latin typeface="Outfit Bold"/>
                <a:sym typeface="Outfit Bold"/>
              </a:rPr>
              <a:t>Vibe testing </a:t>
            </a:r>
            <a:r>
              <a:rPr lang="en-US" sz="5000" b="1" dirty="0" err="1">
                <a:solidFill>
                  <a:srgbClr val="000000"/>
                </a:solidFill>
                <a:latin typeface="Outfit Bold"/>
                <a:sym typeface="Outfit Bold"/>
              </a:rPr>
              <a:t>TabPFN</a:t>
            </a:r>
            <a:endParaRPr lang="en-US" sz="5000" b="1" dirty="0">
              <a:solidFill>
                <a:srgbClr val="000000"/>
              </a:solidFill>
              <a:latin typeface="Outfit Bold"/>
              <a:sym typeface="Outfit Bold"/>
            </a:endParaRP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80097965-C6B1-8457-398B-C2D573246407}"/>
              </a:ext>
            </a:extLst>
          </p:cNvPr>
          <p:cNvSpPr txBox="1"/>
          <p:nvPr/>
        </p:nvSpPr>
        <p:spPr>
          <a:xfrm>
            <a:off x="16882846" y="9172575"/>
            <a:ext cx="376454" cy="896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 dirty="0">
                <a:solidFill>
                  <a:srgbClr val="F97141"/>
                </a:solidFill>
                <a:latin typeface="Outfit Bold"/>
                <a:ea typeface="Outfit Bold"/>
                <a:cs typeface="Outfit Bold"/>
                <a:sym typeface="Outfit Bold"/>
              </a:rPr>
              <a:t>&gt;</a:t>
            </a: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54BC8BAA-EA93-6B84-E0E9-882C8F7687D7}"/>
              </a:ext>
            </a:extLst>
          </p:cNvPr>
          <p:cNvSpPr txBox="1"/>
          <p:nvPr/>
        </p:nvSpPr>
        <p:spPr>
          <a:xfrm>
            <a:off x="1028699" y="441961"/>
            <a:ext cx="2562443" cy="3971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dirty="0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rPr>
              <a:t>The breakthroughs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4A0B787-3654-2864-45AF-1FB1DE8626F4}"/>
              </a:ext>
            </a:extLst>
          </p:cNvPr>
          <p:cNvSpPr txBox="1"/>
          <p:nvPr/>
        </p:nvSpPr>
        <p:spPr>
          <a:xfrm>
            <a:off x="2667000" y="2324100"/>
            <a:ext cx="14311388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b="0" i="0" dirty="0">
                <a:solidFill>
                  <a:srgbClr val="303030"/>
                </a:solidFill>
                <a:effectLst/>
                <a:latin typeface="ui-sans-serif"/>
              </a:rPr>
              <a:t>MADELON is an artificial dataset, which was part of the NIPS 2003 feature selection challenge. This is a two-class classification problem with continuous input variables. The difficulty is that the problem is multivariate and highly non-linear.</a:t>
            </a:r>
            <a:endParaRPr lang="en-IT" sz="28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6F3BA21-0D52-6C9B-DDF5-31314F80A4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886" y="2247900"/>
            <a:ext cx="1775113" cy="1584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CC2B940-95DD-AF84-EA24-AB2927BDC952}"/>
              </a:ext>
            </a:extLst>
          </p:cNvPr>
          <p:cNvSpPr txBox="1"/>
          <p:nvPr/>
        </p:nvSpPr>
        <p:spPr>
          <a:xfrm>
            <a:off x="2666999" y="3680163"/>
            <a:ext cx="14215847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b="0" i="0" dirty="0">
                <a:solidFill>
                  <a:srgbClr val="303030"/>
                </a:solidFill>
                <a:effectLst/>
                <a:latin typeface="ui-sans-serif"/>
              </a:rPr>
              <a:t>MADELON is an artificial dataset containing data points grouped in 32 clusters placed on the vertices of a five dimensional hypercube and randomly </a:t>
            </a:r>
            <a:r>
              <a:rPr lang="en-GB" sz="2000" b="0" i="0" dirty="0" err="1">
                <a:solidFill>
                  <a:srgbClr val="303030"/>
                </a:solidFill>
                <a:effectLst/>
                <a:latin typeface="ui-sans-serif"/>
              </a:rPr>
              <a:t>labeled</a:t>
            </a:r>
            <a:r>
              <a:rPr lang="en-GB" sz="2000" b="0" i="0" dirty="0">
                <a:solidFill>
                  <a:srgbClr val="303030"/>
                </a:solidFill>
                <a:effectLst/>
                <a:latin typeface="ui-sans-serif"/>
              </a:rPr>
              <a:t> +1 or -1. The five dimensions constitute 5 informative features. 15 linear combinations of those features were added to form a set of 20 (redundant) informative features. Based on those 20 features one must separate the examples into the 2 classes (corresponding to the +-1 labels). We added a number of distractor feature called 'probes' having no predictive power. The order of the features and patterns were randomized.</a:t>
            </a:r>
            <a:endParaRPr lang="en-IT" sz="2000" dirty="0"/>
          </a:p>
        </p:txBody>
      </p:sp>
      <p:sp>
        <p:nvSpPr>
          <p:cNvPr id="17" name="AutoShape 4">
            <a:extLst>
              <a:ext uri="{FF2B5EF4-FFF2-40B4-BE49-F238E27FC236}">
                <a16:creationId xmlns:a16="http://schemas.microsoft.com/office/drawing/2014/main" id="{B81EDB1A-7DBB-7EFC-724B-EC8AA8AFDB5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T"/>
          </a:p>
        </p:txBody>
      </p:sp>
      <p:sp>
        <p:nvSpPr>
          <p:cNvPr id="18" name="AutoShape 6">
            <a:extLst>
              <a:ext uri="{FF2B5EF4-FFF2-40B4-BE49-F238E27FC236}">
                <a16:creationId xmlns:a16="http://schemas.microsoft.com/office/drawing/2014/main" id="{1ED2E0D5-2B52-E59B-F326-A9DF777E359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144000" y="51435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T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44F2E65-2D18-64BE-5892-9059016358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2200" y="5320613"/>
            <a:ext cx="6572250" cy="37465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7ADAB66-2F12-33FA-3622-DBC5285ED0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29800" y="5328021"/>
            <a:ext cx="6778154" cy="3731684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E2417F04-89BB-0854-460F-14435D7B6A93}"/>
              </a:ext>
            </a:extLst>
          </p:cNvPr>
          <p:cNvSpPr txBox="1"/>
          <p:nvPr/>
        </p:nvSpPr>
        <p:spPr>
          <a:xfrm>
            <a:off x="6858000" y="5711450"/>
            <a:ext cx="19240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ROC AUC: 0.954 </a:t>
            </a:r>
          </a:p>
          <a:p>
            <a:r>
              <a:rPr lang="en-GB" dirty="0"/>
              <a:t>Accuracy 0.892</a:t>
            </a:r>
            <a:endParaRPr lang="en-IT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2FD175F-9E5C-4DE9-FADA-7176DCEFD3D0}"/>
              </a:ext>
            </a:extLst>
          </p:cNvPr>
          <p:cNvSpPr txBox="1"/>
          <p:nvPr/>
        </p:nvSpPr>
        <p:spPr>
          <a:xfrm>
            <a:off x="14572815" y="5585590"/>
            <a:ext cx="17526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AUC-ROC: 0.905</a:t>
            </a:r>
          </a:p>
          <a:p>
            <a:r>
              <a:rPr lang="en-GB" dirty="0"/>
              <a:t>Accuracy: 0.84</a:t>
            </a:r>
            <a:endParaRPr lang="en-IT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861B17D-066C-4BA0-1877-9CDC9DFDE2B7}"/>
              </a:ext>
            </a:extLst>
          </p:cNvPr>
          <p:cNvSpPr txBox="1"/>
          <p:nvPr/>
        </p:nvSpPr>
        <p:spPr>
          <a:xfrm>
            <a:off x="11163300" y="5711450"/>
            <a:ext cx="45339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b="1" dirty="0"/>
              <a:t>XGBOOST</a:t>
            </a:r>
            <a:endParaRPr lang="en-IT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FD5B373-CF1F-81DC-8585-F00739CF311F}"/>
              </a:ext>
            </a:extLst>
          </p:cNvPr>
          <p:cNvSpPr txBox="1"/>
          <p:nvPr/>
        </p:nvSpPr>
        <p:spPr>
          <a:xfrm>
            <a:off x="3591143" y="5695655"/>
            <a:ext cx="45339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b="1" dirty="0"/>
              <a:t>TABPFN</a:t>
            </a:r>
            <a:endParaRPr lang="en-IT" b="1" dirty="0"/>
          </a:p>
        </p:txBody>
      </p:sp>
      <p:sp>
        <p:nvSpPr>
          <p:cNvPr id="10" name="TextBox 11">
            <a:extLst>
              <a:ext uri="{FF2B5EF4-FFF2-40B4-BE49-F238E27FC236}">
                <a16:creationId xmlns:a16="http://schemas.microsoft.com/office/drawing/2014/main" id="{C40D004C-FD3B-5D38-3C62-8C86894F7670}"/>
              </a:ext>
            </a:extLst>
          </p:cNvPr>
          <p:cNvSpPr txBox="1"/>
          <p:nvPr/>
        </p:nvSpPr>
        <p:spPr>
          <a:xfrm>
            <a:off x="1028700" y="9609516"/>
            <a:ext cx="952500" cy="3971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dirty="0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rPr>
              <a:t>Pg: 15</a:t>
            </a:r>
          </a:p>
        </p:txBody>
      </p:sp>
    </p:spTree>
    <p:extLst>
      <p:ext uri="{BB962C8B-B14F-4D97-AF65-F5344CB8AC3E}">
        <p14:creationId xmlns:p14="http://schemas.microsoft.com/office/powerpoint/2010/main" val="29582633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F81D01-D1F3-A2C6-FF45-3061293617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795B40F9-5F90-E803-1F6C-8F7C9EE4C208}"/>
              </a:ext>
            </a:extLst>
          </p:cNvPr>
          <p:cNvSpPr/>
          <p:nvPr/>
        </p:nvSpPr>
        <p:spPr>
          <a:xfrm>
            <a:off x="1028700" y="1028700"/>
            <a:ext cx="162306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 dirty="0"/>
          </a:p>
        </p:txBody>
      </p:sp>
      <p:sp>
        <p:nvSpPr>
          <p:cNvPr id="3" name="AutoShape 3">
            <a:extLst>
              <a:ext uri="{FF2B5EF4-FFF2-40B4-BE49-F238E27FC236}">
                <a16:creationId xmlns:a16="http://schemas.microsoft.com/office/drawing/2014/main" id="{A7FC0CDC-DE3C-DF15-83D4-B7346F3DEBE2}"/>
              </a:ext>
            </a:extLst>
          </p:cNvPr>
          <p:cNvSpPr/>
          <p:nvPr/>
        </p:nvSpPr>
        <p:spPr>
          <a:xfrm>
            <a:off x="1028700" y="9277350"/>
            <a:ext cx="162306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 dirty="0"/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46088CE7-B1C1-1200-0FAF-488616519620}"/>
              </a:ext>
            </a:extLst>
          </p:cNvPr>
          <p:cNvGrpSpPr>
            <a:grpSpLocks noChangeAspect="1"/>
          </p:cNvGrpSpPr>
          <p:nvPr/>
        </p:nvGrpSpPr>
        <p:grpSpPr>
          <a:xfrm>
            <a:off x="16331765" y="473688"/>
            <a:ext cx="927535" cy="555012"/>
            <a:chOff x="0" y="0"/>
            <a:chExt cx="1855064" cy="1110031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B5248120-207B-295D-BB10-05E451494559}"/>
                </a:ext>
              </a:extLst>
            </p:cNvPr>
            <p:cNvSpPr/>
            <p:nvPr/>
          </p:nvSpPr>
          <p:spPr>
            <a:xfrm>
              <a:off x="63500" y="74168"/>
              <a:ext cx="498348" cy="727329"/>
            </a:xfrm>
            <a:custGeom>
              <a:avLst/>
              <a:gdLst/>
              <a:ahLst/>
              <a:cxnLst/>
              <a:rect l="l" t="t" r="r" b="b"/>
              <a:pathLst>
                <a:path w="498348" h="727329">
                  <a:moveTo>
                    <a:pt x="271526" y="0"/>
                  </a:moveTo>
                  <a:lnTo>
                    <a:pt x="498348" y="0"/>
                  </a:lnTo>
                  <a:lnTo>
                    <a:pt x="213995" y="363601"/>
                  </a:lnTo>
                  <a:lnTo>
                    <a:pt x="498348" y="727329"/>
                  </a:lnTo>
                  <a:lnTo>
                    <a:pt x="271526" y="727329"/>
                  </a:lnTo>
                  <a:lnTo>
                    <a:pt x="0" y="363601"/>
                  </a:lnTo>
                  <a:close/>
                </a:path>
              </a:pathLst>
            </a:custGeom>
            <a:solidFill>
              <a:srgbClr val="FA7040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C6906336-17D8-DA46-8E24-14022568107F}"/>
                </a:ext>
              </a:extLst>
            </p:cNvPr>
            <p:cNvSpPr/>
            <p:nvPr/>
          </p:nvSpPr>
          <p:spPr>
            <a:xfrm>
              <a:off x="1293241" y="74168"/>
              <a:ext cx="498348" cy="727329"/>
            </a:xfrm>
            <a:custGeom>
              <a:avLst/>
              <a:gdLst/>
              <a:ahLst/>
              <a:cxnLst/>
              <a:rect l="l" t="t" r="r" b="b"/>
              <a:pathLst>
                <a:path w="498348" h="727329">
                  <a:moveTo>
                    <a:pt x="226822" y="0"/>
                  </a:moveTo>
                  <a:lnTo>
                    <a:pt x="0" y="0"/>
                  </a:lnTo>
                  <a:lnTo>
                    <a:pt x="284353" y="363601"/>
                  </a:lnTo>
                  <a:lnTo>
                    <a:pt x="0" y="727329"/>
                  </a:lnTo>
                  <a:lnTo>
                    <a:pt x="226822" y="727329"/>
                  </a:lnTo>
                  <a:lnTo>
                    <a:pt x="498348" y="363601"/>
                  </a:lnTo>
                  <a:close/>
                </a:path>
              </a:pathLst>
            </a:custGeom>
            <a:solidFill>
              <a:srgbClr val="FA7040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E411A924-398D-A21E-2094-C28370F84794}"/>
                </a:ext>
              </a:extLst>
            </p:cNvPr>
            <p:cNvSpPr/>
            <p:nvPr/>
          </p:nvSpPr>
          <p:spPr>
            <a:xfrm>
              <a:off x="611505" y="63500"/>
              <a:ext cx="729107" cy="982980"/>
            </a:xfrm>
            <a:custGeom>
              <a:avLst/>
              <a:gdLst/>
              <a:ahLst/>
              <a:cxnLst/>
              <a:rect l="l" t="t" r="r" b="b"/>
              <a:pathLst>
                <a:path w="729107" h="982980">
                  <a:moveTo>
                    <a:pt x="563499" y="49657"/>
                  </a:moveTo>
                  <a:cubicBezTo>
                    <a:pt x="512191" y="16510"/>
                    <a:pt x="454152" y="0"/>
                    <a:pt x="389255" y="0"/>
                  </a:cubicBezTo>
                  <a:cubicBezTo>
                    <a:pt x="338963" y="0"/>
                    <a:pt x="293624" y="11049"/>
                    <a:pt x="253492" y="33147"/>
                  </a:cubicBezTo>
                  <a:cubicBezTo>
                    <a:pt x="229743" y="46228"/>
                    <a:pt x="208661" y="62103"/>
                    <a:pt x="190373" y="80645"/>
                  </a:cubicBezTo>
                  <a:lnTo>
                    <a:pt x="190373" y="10668"/>
                  </a:lnTo>
                  <a:lnTo>
                    <a:pt x="0" y="10668"/>
                  </a:lnTo>
                  <a:lnTo>
                    <a:pt x="0" y="982980"/>
                  </a:lnTo>
                  <a:lnTo>
                    <a:pt x="188849" y="982980"/>
                  </a:lnTo>
                  <a:lnTo>
                    <a:pt x="188849" y="678053"/>
                  </a:lnTo>
                  <a:cubicBezTo>
                    <a:pt x="207264" y="696468"/>
                    <a:pt x="228473" y="712089"/>
                    <a:pt x="252730" y="725043"/>
                  </a:cubicBezTo>
                  <a:cubicBezTo>
                    <a:pt x="293370" y="746633"/>
                    <a:pt x="338963" y="757428"/>
                    <a:pt x="389255" y="757428"/>
                  </a:cubicBezTo>
                  <a:cubicBezTo>
                    <a:pt x="454152" y="757428"/>
                    <a:pt x="512191" y="740791"/>
                    <a:pt x="563499" y="707771"/>
                  </a:cubicBezTo>
                  <a:cubicBezTo>
                    <a:pt x="614807" y="674751"/>
                    <a:pt x="655193" y="629412"/>
                    <a:pt x="684784" y="572262"/>
                  </a:cubicBezTo>
                  <a:cubicBezTo>
                    <a:pt x="714375" y="515112"/>
                    <a:pt x="729107" y="450850"/>
                    <a:pt x="729107" y="379476"/>
                  </a:cubicBezTo>
                  <a:cubicBezTo>
                    <a:pt x="729107" y="307213"/>
                    <a:pt x="714375" y="242443"/>
                    <a:pt x="684784" y="185166"/>
                  </a:cubicBezTo>
                  <a:cubicBezTo>
                    <a:pt x="655193" y="127889"/>
                    <a:pt x="614807" y="82804"/>
                    <a:pt x="563499" y="49657"/>
                  </a:cubicBezTo>
                  <a:moveTo>
                    <a:pt x="511937" y="481076"/>
                  </a:moveTo>
                  <a:cubicBezTo>
                    <a:pt x="496951" y="510667"/>
                    <a:pt x="475869" y="533781"/>
                    <a:pt x="448818" y="550291"/>
                  </a:cubicBezTo>
                  <a:cubicBezTo>
                    <a:pt x="421767" y="566801"/>
                    <a:pt x="390779" y="575183"/>
                    <a:pt x="355854" y="575183"/>
                  </a:cubicBezTo>
                  <a:cubicBezTo>
                    <a:pt x="320929" y="575183"/>
                    <a:pt x="290195" y="566928"/>
                    <a:pt x="263652" y="550291"/>
                  </a:cubicBezTo>
                  <a:cubicBezTo>
                    <a:pt x="237109" y="533654"/>
                    <a:pt x="216281" y="510667"/>
                    <a:pt x="201168" y="481076"/>
                  </a:cubicBezTo>
                  <a:cubicBezTo>
                    <a:pt x="186055" y="451485"/>
                    <a:pt x="178689" y="417068"/>
                    <a:pt x="178689" y="377952"/>
                  </a:cubicBezTo>
                  <a:cubicBezTo>
                    <a:pt x="178689" y="339852"/>
                    <a:pt x="186182" y="305943"/>
                    <a:pt x="201168" y="276352"/>
                  </a:cubicBezTo>
                  <a:cubicBezTo>
                    <a:pt x="216154" y="246761"/>
                    <a:pt x="237236" y="223647"/>
                    <a:pt x="264287" y="207137"/>
                  </a:cubicBezTo>
                  <a:cubicBezTo>
                    <a:pt x="291338" y="190627"/>
                    <a:pt x="321945" y="182245"/>
                    <a:pt x="355727" y="182245"/>
                  </a:cubicBezTo>
                  <a:cubicBezTo>
                    <a:pt x="390525" y="182245"/>
                    <a:pt x="421513" y="190500"/>
                    <a:pt x="448691" y="207137"/>
                  </a:cubicBezTo>
                  <a:cubicBezTo>
                    <a:pt x="475869" y="223774"/>
                    <a:pt x="496824" y="246761"/>
                    <a:pt x="511810" y="276352"/>
                  </a:cubicBezTo>
                  <a:cubicBezTo>
                    <a:pt x="526796" y="305943"/>
                    <a:pt x="534289" y="339852"/>
                    <a:pt x="534289" y="377952"/>
                  </a:cubicBezTo>
                  <a:cubicBezTo>
                    <a:pt x="534289" y="417068"/>
                    <a:pt x="526796" y="451485"/>
                    <a:pt x="511810" y="481076"/>
                  </a:cubicBezTo>
                </a:path>
              </a:pathLst>
            </a:custGeom>
            <a:solidFill>
              <a:srgbClr val="FA7040"/>
            </a:solidFill>
          </p:spPr>
          <p:txBody>
            <a:bodyPr/>
            <a:lstStyle/>
            <a:p>
              <a:endParaRPr lang="en-US" dirty="0"/>
            </a:p>
          </p:txBody>
        </p:sp>
      </p:grpSp>
      <p:sp>
        <p:nvSpPr>
          <p:cNvPr id="8" name="TextBox 8">
            <a:extLst>
              <a:ext uri="{FF2B5EF4-FFF2-40B4-BE49-F238E27FC236}">
                <a16:creationId xmlns:a16="http://schemas.microsoft.com/office/drawing/2014/main" id="{31C78B6C-6280-8E54-DF0E-E8F645A1E7BF}"/>
              </a:ext>
            </a:extLst>
          </p:cNvPr>
          <p:cNvSpPr txBox="1"/>
          <p:nvPr/>
        </p:nvSpPr>
        <p:spPr>
          <a:xfrm>
            <a:off x="1028700" y="1236622"/>
            <a:ext cx="7277100" cy="8320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 b="1" dirty="0">
                <a:solidFill>
                  <a:srgbClr val="000000"/>
                </a:solidFill>
                <a:latin typeface="Outfit Bold"/>
                <a:ea typeface="Outfit Bold"/>
                <a:cs typeface="Outfit Bold"/>
                <a:sym typeface="Outfit Bold"/>
              </a:rPr>
              <a:t>Breakthrough 2: CARTE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02FBFC09-E104-1810-EB95-E523EC7B45AB}"/>
              </a:ext>
            </a:extLst>
          </p:cNvPr>
          <p:cNvSpPr txBox="1"/>
          <p:nvPr/>
        </p:nvSpPr>
        <p:spPr>
          <a:xfrm>
            <a:off x="16882846" y="9172575"/>
            <a:ext cx="376454" cy="896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 dirty="0">
                <a:solidFill>
                  <a:srgbClr val="F97141"/>
                </a:solidFill>
                <a:latin typeface="Outfit Bold"/>
                <a:ea typeface="Outfit Bold"/>
                <a:cs typeface="Outfit Bold"/>
                <a:sym typeface="Outfit Bold"/>
              </a:rPr>
              <a:t>&gt;</a:t>
            </a: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AB3C979A-4AAE-E6D6-882A-1A692B414809}"/>
              </a:ext>
            </a:extLst>
          </p:cNvPr>
          <p:cNvSpPr txBox="1"/>
          <p:nvPr/>
        </p:nvSpPr>
        <p:spPr>
          <a:xfrm>
            <a:off x="1028700" y="441961"/>
            <a:ext cx="2552700" cy="3971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dirty="0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rPr>
              <a:t>The breakthroughs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19A6BCE-E29F-21D0-E54C-E8B8EB29A9CA}"/>
              </a:ext>
            </a:extLst>
          </p:cNvPr>
          <p:cNvSpPr txBox="1"/>
          <p:nvPr/>
        </p:nvSpPr>
        <p:spPr>
          <a:xfrm>
            <a:off x="1143000" y="2348966"/>
            <a:ext cx="9144000" cy="70480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Aft>
                <a:spcPts val="1200"/>
              </a:spcAft>
              <a:buNone/>
            </a:pPr>
            <a:r>
              <a:rPr lang="en-GB" sz="2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CARTE (Context-Aware Representation of Tabular data for Extraction)</a:t>
            </a:r>
            <a:endParaRPr lang="en-GB" sz="2800" b="0" dirty="0">
              <a:effectLst/>
            </a:endParaRPr>
          </a:p>
          <a:p>
            <a:pPr rtl="0">
              <a:spcAft>
                <a:spcPts val="1200"/>
              </a:spcAft>
              <a:buNone/>
            </a:pPr>
            <a:r>
              <a:rPr lang="en-GB" sz="2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Source: INRIA, France (May 2024) - from Gaël </a:t>
            </a:r>
            <a:r>
              <a:rPr lang="en-GB" sz="2800" b="0" i="0" u="none" strike="noStrike" dirty="0" err="1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Varoquaux's</a:t>
            </a:r>
            <a:r>
              <a:rPr lang="en-GB" sz="2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 team (of Scikit-learn fame).</a:t>
            </a:r>
            <a:endParaRPr lang="en-GB" sz="2800" b="0" dirty="0">
              <a:effectLst/>
            </a:endParaRPr>
          </a:p>
          <a:p>
            <a:pPr rtl="0">
              <a:spcAft>
                <a:spcPts val="1200"/>
              </a:spcAft>
              <a:buNone/>
            </a:pPr>
            <a:r>
              <a:rPr lang="en-GB" sz="2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The Core Idea: Don't just learn from the table; learn from the world.</a:t>
            </a:r>
            <a:endParaRPr lang="en-GB" sz="2800" b="0" dirty="0">
              <a:effectLst/>
            </a:endParaRPr>
          </a:p>
          <a:p>
            <a:pPr marL="914400" indent="-457200" rtl="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2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CARTE enriches tabular data with real-world knowledge.</a:t>
            </a:r>
            <a:endParaRPr lang="en-GB" sz="2800" b="0" dirty="0">
              <a:effectLst/>
            </a:endParaRPr>
          </a:p>
          <a:p>
            <a:pPr marL="914400" indent="-457200" rtl="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2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It combines a knowledge graph (YAGO3) with a graph-transformer model.</a:t>
            </a:r>
            <a:endParaRPr lang="en-GB" sz="2800" b="0" dirty="0">
              <a:effectLst/>
            </a:endParaRPr>
          </a:p>
          <a:p>
            <a:pPr marL="914400" indent="-457200" rtl="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2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It understands that "Paris" is a city and "Tesla" is a car company.</a:t>
            </a:r>
            <a:endParaRPr lang="en-GB" sz="2800" b="0" dirty="0">
              <a:effectLst/>
            </a:endParaRPr>
          </a:p>
          <a:p>
            <a:pPr>
              <a:buNone/>
            </a:pPr>
            <a:br>
              <a:rPr lang="en-GB" sz="2800" dirty="0"/>
            </a:br>
            <a:endParaRPr lang="en-IT" sz="28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ACBFCD7-F83E-C034-0E3F-5AA1249A59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8230" y="2041059"/>
            <a:ext cx="6522970" cy="5845641"/>
          </a:xfrm>
          <a:prstGeom prst="rect">
            <a:avLst/>
          </a:prstGeom>
        </p:spPr>
      </p:pic>
      <p:sp>
        <p:nvSpPr>
          <p:cNvPr id="10" name="TextBox 11">
            <a:extLst>
              <a:ext uri="{FF2B5EF4-FFF2-40B4-BE49-F238E27FC236}">
                <a16:creationId xmlns:a16="http://schemas.microsoft.com/office/drawing/2014/main" id="{627CA76C-1BFF-59F4-25C8-C3D00D858C1C}"/>
              </a:ext>
            </a:extLst>
          </p:cNvPr>
          <p:cNvSpPr txBox="1"/>
          <p:nvPr/>
        </p:nvSpPr>
        <p:spPr>
          <a:xfrm>
            <a:off x="1028700" y="9609516"/>
            <a:ext cx="1028700" cy="3971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dirty="0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rPr>
              <a:t>Pg: 16</a:t>
            </a:r>
          </a:p>
        </p:txBody>
      </p:sp>
    </p:spTree>
    <p:extLst>
      <p:ext uri="{BB962C8B-B14F-4D97-AF65-F5344CB8AC3E}">
        <p14:creationId xmlns:p14="http://schemas.microsoft.com/office/powerpoint/2010/main" val="5073648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8509BA-7C0C-FDCD-E10D-CD65B9C0D3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497DE934-8230-7F39-CA5F-E20C50C64B17}"/>
              </a:ext>
            </a:extLst>
          </p:cNvPr>
          <p:cNvSpPr/>
          <p:nvPr/>
        </p:nvSpPr>
        <p:spPr>
          <a:xfrm>
            <a:off x="1028700" y="1028700"/>
            <a:ext cx="162306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 dirty="0"/>
          </a:p>
        </p:txBody>
      </p:sp>
      <p:sp>
        <p:nvSpPr>
          <p:cNvPr id="3" name="AutoShape 3">
            <a:extLst>
              <a:ext uri="{FF2B5EF4-FFF2-40B4-BE49-F238E27FC236}">
                <a16:creationId xmlns:a16="http://schemas.microsoft.com/office/drawing/2014/main" id="{249D0EDD-8860-933C-D27E-A712C5276D2E}"/>
              </a:ext>
            </a:extLst>
          </p:cNvPr>
          <p:cNvSpPr/>
          <p:nvPr/>
        </p:nvSpPr>
        <p:spPr>
          <a:xfrm>
            <a:off x="1028700" y="9277350"/>
            <a:ext cx="162306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 dirty="0"/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DE467DEB-01AC-ABB0-AF87-ECA9F4E99694}"/>
              </a:ext>
            </a:extLst>
          </p:cNvPr>
          <p:cNvGrpSpPr>
            <a:grpSpLocks noChangeAspect="1"/>
          </p:cNvGrpSpPr>
          <p:nvPr/>
        </p:nvGrpSpPr>
        <p:grpSpPr>
          <a:xfrm>
            <a:off x="16331765" y="473688"/>
            <a:ext cx="927535" cy="555012"/>
            <a:chOff x="0" y="0"/>
            <a:chExt cx="1855064" cy="1110031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403C8783-ED26-E587-6C16-3FF4EF046B8D}"/>
                </a:ext>
              </a:extLst>
            </p:cNvPr>
            <p:cNvSpPr/>
            <p:nvPr/>
          </p:nvSpPr>
          <p:spPr>
            <a:xfrm>
              <a:off x="63500" y="74168"/>
              <a:ext cx="498348" cy="727329"/>
            </a:xfrm>
            <a:custGeom>
              <a:avLst/>
              <a:gdLst/>
              <a:ahLst/>
              <a:cxnLst/>
              <a:rect l="l" t="t" r="r" b="b"/>
              <a:pathLst>
                <a:path w="498348" h="727329">
                  <a:moveTo>
                    <a:pt x="271526" y="0"/>
                  </a:moveTo>
                  <a:lnTo>
                    <a:pt x="498348" y="0"/>
                  </a:lnTo>
                  <a:lnTo>
                    <a:pt x="213995" y="363601"/>
                  </a:lnTo>
                  <a:lnTo>
                    <a:pt x="498348" y="727329"/>
                  </a:lnTo>
                  <a:lnTo>
                    <a:pt x="271526" y="727329"/>
                  </a:lnTo>
                  <a:lnTo>
                    <a:pt x="0" y="363601"/>
                  </a:lnTo>
                  <a:close/>
                </a:path>
              </a:pathLst>
            </a:custGeom>
            <a:solidFill>
              <a:srgbClr val="FA7040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FF3B11F1-E11E-C327-02F0-E3839CC64032}"/>
                </a:ext>
              </a:extLst>
            </p:cNvPr>
            <p:cNvSpPr/>
            <p:nvPr/>
          </p:nvSpPr>
          <p:spPr>
            <a:xfrm>
              <a:off x="1293241" y="74168"/>
              <a:ext cx="498348" cy="727329"/>
            </a:xfrm>
            <a:custGeom>
              <a:avLst/>
              <a:gdLst/>
              <a:ahLst/>
              <a:cxnLst/>
              <a:rect l="l" t="t" r="r" b="b"/>
              <a:pathLst>
                <a:path w="498348" h="727329">
                  <a:moveTo>
                    <a:pt x="226822" y="0"/>
                  </a:moveTo>
                  <a:lnTo>
                    <a:pt x="0" y="0"/>
                  </a:lnTo>
                  <a:lnTo>
                    <a:pt x="284353" y="363601"/>
                  </a:lnTo>
                  <a:lnTo>
                    <a:pt x="0" y="727329"/>
                  </a:lnTo>
                  <a:lnTo>
                    <a:pt x="226822" y="727329"/>
                  </a:lnTo>
                  <a:lnTo>
                    <a:pt x="498348" y="363601"/>
                  </a:lnTo>
                  <a:close/>
                </a:path>
              </a:pathLst>
            </a:custGeom>
            <a:solidFill>
              <a:srgbClr val="FA7040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A2442D61-1CC5-67A9-E2FD-6D1FFD02DC97}"/>
                </a:ext>
              </a:extLst>
            </p:cNvPr>
            <p:cNvSpPr/>
            <p:nvPr/>
          </p:nvSpPr>
          <p:spPr>
            <a:xfrm>
              <a:off x="611505" y="63500"/>
              <a:ext cx="729107" cy="982980"/>
            </a:xfrm>
            <a:custGeom>
              <a:avLst/>
              <a:gdLst/>
              <a:ahLst/>
              <a:cxnLst/>
              <a:rect l="l" t="t" r="r" b="b"/>
              <a:pathLst>
                <a:path w="729107" h="982980">
                  <a:moveTo>
                    <a:pt x="563499" y="49657"/>
                  </a:moveTo>
                  <a:cubicBezTo>
                    <a:pt x="512191" y="16510"/>
                    <a:pt x="454152" y="0"/>
                    <a:pt x="389255" y="0"/>
                  </a:cubicBezTo>
                  <a:cubicBezTo>
                    <a:pt x="338963" y="0"/>
                    <a:pt x="293624" y="11049"/>
                    <a:pt x="253492" y="33147"/>
                  </a:cubicBezTo>
                  <a:cubicBezTo>
                    <a:pt x="229743" y="46228"/>
                    <a:pt x="208661" y="62103"/>
                    <a:pt x="190373" y="80645"/>
                  </a:cubicBezTo>
                  <a:lnTo>
                    <a:pt x="190373" y="10668"/>
                  </a:lnTo>
                  <a:lnTo>
                    <a:pt x="0" y="10668"/>
                  </a:lnTo>
                  <a:lnTo>
                    <a:pt x="0" y="982980"/>
                  </a:lnTo>
                  <a:lnTo>
                    <a:pt x="188849" y="982980"/>
                  </a:lnTo>
                  <a:lnTo>
                    <a:pt x="188849" y="678053"/>
                  </a:lnTo>
                  <a:cubicBezTo>
                    <a:pt x="207264" y="696468"/>
                    <a:pt x="228473" y="712089"/>
                    <a:pt x="252730" y="725043"/>
                  </a:cubicBezTo>
                  <a:cubicBezTo>
                    <a:pt x="293370" y="746633"/>
                    <a:pt x="338963" y="757428"/>
                    <a:pt x="389255" y="757428"/>
                  </a:cubicBezTo>
                  <a:cubicBezTo>
                    <a:pt x="454152" y="757428"/>
                    <a:pt x="512191" y="740791"/>
                    <a:pt x="563499" y="707771"/>
                  </a:cubicBezTo>
                  <a:cubicBezTo>
                    <a:pt x="614807" y="674751"/>
                    <a:pt x="655193" y="629412"/>
                    <a:pt x="684784" y="572262"/>
                  </a:cubicBezTo>
                  <a:cubicBezTo>
                    <a:pt x="714375" y="515112"/>
                    <a:pt x="729107" y="450850"/>
                    <a:pt x="729107" y="379476"/>
                  </a:cubicBezTo>
                  <a:cubicBezTo>
                    <a:pt x="729107" y="307213"/>
                    <a:pt x="714375" y="242443"/>
                    <a:pt x="684784" y="185166"/>
                  </a:cubicBezTo>
                  <a:cubicBezTo>
                    <a:pt x="655193" y="127889"/>
                    <a:pt x="614807" y="82804"/>
                    <a:pt x="563499" y="49657"/>
                  </a:cubicBezTo>
                  <a:moveTo>
                    <a:pt x="511937" y="481076"/>
                  </a:moveTo>
                  <a:cubicBezTo>
                    <a:pt x="496951" y="510667"/>
                    <a:pt x="475869" y="533781"/>
                    <a:pt x="448818" y="550291"/>
                  </a:cubicBezTo>
                  <a:cubicBezTo>
                    <a:pt x="421767" y="566801"/>
                    <a:pt x="390779" y="575183"/>
                    <a:pt x="355854" y="575183"/>
                  </a:cubicBezTo>
                  <a:cubicBezTo>
                    <a:pt x="320929" y="575183"/>
                    <a:pt x="290195" y="566928"/>
                    <a:pt x="263652" y="550291"/>
                  </a:cubicBezTo>
                  <a:cubicBezTo>
                    <a:pt x="237109" y="533654"/>
                    <a:pt x="216281" y="510667"/>
                    <a:pt x="201168" y="481076"/>
                  </a:cubicBezTo>
                  <a:cubicBezTo>
                    <a:pt x="186055" y="451485"/>
                    <a:pt x="178689" y="417068"/>
                    <a:pt x="178689" y="377952"/>
                  </a:cubicBezTo>
                  <a:cubicBezTo>
                    <a:pt x="178689" y="339852"/>
                    <a:pt x="186182" y="305943"/>
                    <a:pt x="201168" y="276352"/>
                  </a:cubicBezTo>
                  <a:cubicBezTo>
                    <a:pt x="216154" y="246761"/>
                    <a:pt x="237236" y="223647"/>
                    <a:pt x="264287" y="207137"/>
                  </a:cubicBezTo>
                  <a:cubicBezTo>
                    <a:pt x="291338" y="190627"/>
                    <a:pt x="321945" y="182245"/>
                    <a:pt x="355727" y="182245"/>
                  </a:cubicBezTo>
                  <a:cubicBezTo>
                    <a:pt x="390525" y="182245"/>
                    <a:pt x="421513" y="190500"/>
                    <a:pt x="448691" y="207137"/>
                  </a:cubicBezTo>
                  <a:cubicBezTo>
                    <a:pt x="475869" y="223774"/>
                    <a:pt x="496824" y="246761"/>
                    <a:pt x="511810" y="276352"/>
                  </a:cubicBezTo>
                  <a:cubicBezTo>
                    <a:pt x="526796" y="305943"/>
                    <a:pt x="534289" y="339852"/>
                    <a:pt x="534289" y="377952"/>
                  </a:cubicBezTo>
                  <a:cubicBezTo>
                    <a:pt x="534289" y="417068"/>
                    <a:pt x="526796" y="451485"/>
                    <a:pt x="511810" y="481076"/>
                  </a:cubicBezTo>
                </a:path>
              </a:pathLst>
            </a:custGeom>
            <a:solidFill>
              <a:srgbClr val="FA7040"/>
            </a:solidFill>
          </p:spPr>
          <p:txBody>
            <a:bodyPr/>
            <a:lstStyle/>
            <a:p>
              <a:endParaRPr lang="en-US" dirty="0"/>
            </a:p>
          </p:txBody>
        </p:sp>
      </p:grpSp>
      <p:sp>
        <p:nvSpPr>
          <p:cNvPr id="8" name="TextBox 8">
            <a:extLst>
              <a:ext uri="{FF2B5EF4-FFF2-40B4-BE49-F238E27FC236}">
                <a16:creationId xmlns:a16="http://schemas.microsoft.com/office/drawing/2014/main" id="{DECB6666-AA01-9D70-D2EB-979479DC2FA5}"/>
              </a:ext>
            </a:extLst>
          </p:cNvPr>
          <p:cNvSpPr txBox="1"/>
          <p:nvPr/>
        </p:nvSpPr>
        <p:spPr>
          <a:xfrm>
            <a:off x="1028700" y="1236622"/>
            <a:ext cx="5981700" cy="8320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 b="1" dirty="0">
                <a:solidFill>
                  <a:srgbClr val="000000"/>
                </a:solidFill>
                <a:latin typeface="Outfit Bold"/>
                <a:ea typeface="Outfit Bold"/>
                <a:cs typeface="Outfit Bold"/>
                <a:sym typeface="Outfit Bold"/>
              </a:rPr>
              <a:t>How CARTE Works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1A854BCD-5B8D-A681-1B5A-E58B11F26E91}"/>
              </a:ext>
            </a:extLst>
          </p:cNvPr>
          <p:cNvSpPr txBox="1"/>
          <p:nvPr/>
        </p:nvSpPr>
        <p:spPr>
          <a:xfrm>
            <a:off x="16882846" y="9172575"/>
            <a:ext cx="376454" cy="896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 dirty="0">
                <a:solidFill>
                  <a:srgbClr val="F97141"/>
                </a:solidFill>
                <a:latin typeface="Outfit Bold"/>
                <a:ea typeface="Outfit Bold"/>
                <a:cs typeface="Outfit Bold"/>
                <a:sym typeface="Outfit Bold"/>
              </a:rPr>
              <a:t>&gt;</a:t>
            </a: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DD2BC266-9F00-A426-AADF-7AF5CE78A225}"/>
              </a:ext>
            </a:extLst>
          </p:cNvPr>
          <p:cNvSpPr txBox="1"/>
          <p:nvPr/>
        </p:nvSpPr>
        <p:spPr>
          <a:xfrm>
            <a:off x="1028700" y="441961"/>
            <a:ext cx="2552700" cy="3971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dirty="0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rPr>
              <a:t>The breakthroughs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C9168F6-CE68-2C64-B322-D1495B939B9D}"/>
              </a:ext>
            </a:extLst>
          </p:cNvPr>
          <p:cNvSpPr txBox="1"/>
          <p:nvPr/>
        </p:nvSpPr>
        <p:spPr>
          <a:xfrm>
            <a:off x="1219200" y="2276566"/>
            <a:ext cx="9144000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dirty="0"/>
              <a:t>Architectural Approach:</a:t>
            </a:r>
          </a:p>
          <a:p>
            <a:endParaRPr lang="en-GB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Row to Graph: Each row in a table is converted into its own graph structure.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Contextual Embeddings: Text and categorical values are embedded using a pre-trained model to capture their semantic meaning.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Knowledge Pre-training: The model is pre-trained on YAGO3, a knowledge base with 18 million facts, allowing it to "absorb" general knowledge before seeing a specific dataset.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B690043-B00B-ADD2-E0F4-E6EE80CD67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77602" y="1771650"/>
            <a:ext cx="5537200" cy="6743700"/>
          </a:xfrm>
          <a:prstGeom prst="rect">
            <a:avLst/>
          </a:prstGeom>
        </p:spPr>
      </p:pic>
      <p:sp>
        <p:nvSpPr>
          <p:cNvPr id="10" name="TextBox 11">
            <a:extLst>
              <a:ext uri="{FF2B5EF4-FFF2-40B4-BE49-F238E27FC236}">
                <a16:creationId xmlns:a16="http://schemas.microsoft.com/office/drawing/2014/main" id="{8A306638-F1B3-30EA-5C0D-B13345E04EB7}"/>
              </a:ext>
            </a:extLst>
          </p:cNvPr>
          <p:cNvSpPr txBox="1"/>
          <p:nvPr/>
        </p:nvSpPr>
        <p:spPr>
          <a:xfrm>
            <a:off x="1028700" y="9609516"/>
            <a:ext cx="952500" cy="397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dirty="0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rPr>
              <a:t>Pg: 17</a:t>
            </a:r>
          </a:p>
        </p:txBody>
      </p:sp>
    </p:spTree>
    <p:extLst>
      <p:ext uri="{BB962C8B-B14F-4D97-AF65-F5344CB8AC3E}">
        <p14:creationId xmlns:p14="http://schemas.microsoft.com/office/powerpoint/2010/main" val="38405828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08EDA1-1987-41A0-8D55-808B24EFA9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F1F31589-0475-6CFD-CD60-F6D5DD1C8846}"/>
              </a:ext>
            </a:extLst>
          </p:cNvPr>
          <p:cNvSpPr/>
          <p:nvPr/>
        </p:nvSpPr>
        <p:spPr>
          <a:xfrm>
            <a:off x="1028700" y="1028700"/>
            <a:ext cx="162306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 dirty="0"/>
          </a:p>
        </p:txBody>
      </p:sp>
      <p:sp>
        <p:nvSpPr>
          <p:cNvPr id="3" name="AutoShape 3">
            <a:extLst>
              <a:ext uri="{FF2B5EF4-FFF2-40B4-BE49-F238E27FC236}">
                <a16:creationId xmlns:a16="http://schemas.microsoft.com/office/drawing/2014/main" id="{F5136880-776F-4AA2-E45E-4C6EB121089D}"/>
              </a:ext>
            </a:extLst>
          </p:cNvPr>
          <p:cNvSpPr/>
          <p:nvPr/>
        </p:nvSpPr>
        <p:spPr>
          <a:xfrm>
            <a:off x="1028700" y="9277350"/>
            <a:ext cx="162306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 dirty="0"/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7C782853-4BD5-87B8-CB70-60FE82A5C6A3}"/>
              </a:ext>
            </a:extLst>
          </p:cNvPr>
          <p:cNvGrpSpPr>
            <a:grpSpLocks noChangeAspect="1"/>
          </p:cNvGrpSpPr>
          <p:nvPr/>
        </p:nvGrpSpPr>
        <p:grpSpPr>
          <a:xfrm>
            <a:off x="16331765" y="473688"/>
            <a:ext cx="927535" cy="555012"/>
            <a:chOff x="0" y="0"/>
            <a:chExt cx="1855064" cy="1110031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87F54360-B245-0F3A-B25F-B2BDBE16306E}"/>
                </a:ext>
              </a:extLst>
            </p:cNvPr>
            <p:cNvSpPr/>
            <p:nvPr/>
          </p:nvSpPr>
          <p:spPr>
            <a:xfrm>
              <a:off x="63500" y="74168"/>
              <a:ext cx="498348" cy="727329"/>
            </a:xfrm>
            <a:custGeom>
              <a:avLst/>
              <a:gdLst/>
              <a:ahLst/>
              <a:cxnLst/>
              <a:rect l="l" t="t" r="r" b="b"/>
              <a:pathLst>
                <a:path w="498348" h="727329">
                  <a:moveTo>
                    <a:pt x="271526" y="0"/>
                  </a:moveTo>
                  <a:lnTo>
                    <a:pt x="498348" y="0"/>
                  </a:lnTo>
                  <a:lnTo>
                    <a:pt x="213995" y="363601"/>
                  </a:lnTo>
                  <a:lnTo>
                    <a:pt x="498348" y="727329"/>
                  </a:lnTo>
                  <a:lnTo>
                    <a:pt x="271526" y="727329"/>
                  </a:lnTo>
                  <a:lnTo>
                    <a:pt x="0" y="363601"/>
                  </a:lnTo>
                  <a:close/>
                </a:path>
              </a:pathLst>
            </a:custGeom>
            <a:solidFill>
              <a:srgbClr val="FA7040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CB913CBB-DBCC-AB78-DCCA-723670DFD259}"/>
                </a:ext>
              </a:extLst>
            </p:cNvPr>
            <p:cNvSpPr/>
            <p:nvPr/>
          </p:nvSpPr>
          <p:spPr>
            <a:xfrm>
              <a:off x="1293241" y="74168"/>
              <a:ext cx="498348" cy="727329"/>
            </a:xfrm>
            <a:custGeom>
              <a:avLst/>
              <a:gdLst/>
              <a:ahLst/>
              <a:cxnLst/>
              <a:rect l="l" t="t" r="r" b="b"/>
              <a:pathLst>
                <a:path w="498348" h="727329">
                  <a:moveTo>
                    <a:pt x="226822" y="0"/>
                  </a:moveTo>
                  <a:lnTo>
                    <a:pt x="0" y="0"/>
                  </a:lnTo>
                  <a:lnTo>
                    <a:pt x="284353" y="363601"/>
                  </a:lnTo>
                  <a:lnTo>
                    <a:pt x="0" y="727329"/>
                  </a:lnTo>
                  <a:lnTo>
                    <a:pt x="226822" y="727329"/>
                  </a:lnTo>
                  <a:lnTo>
                    <a:pt x="498348" y="363601"/>
                  </a:lnTo>
                  <a:close/>
                </a:path>
              </a:pathLst>
            </a:custGeom>
            <a:solidFill>
              <a:srgbClr val="FA7040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199D1065-C188-217E-E994-3719C0FB2CC7}"/>
                </a:ext>
              </a:extLst>
            </p:cNvPr>
            <p:cNvSpPr/>
            <p:nvPr/>
          </p:nvSpPr>
          <p:spPr>
            <a:xfrm>
              <a:off x="611505" y="63500"/>
              <a:ext cx="729107" cy="982980"/>
            </a:xfrm>
            <a:custGeom>
              <a:avLst/>
              <a:gdLst/>
              <a:ahLst/>
              <a:cxnLst/>
              <a:rect l="l" t="t" r="r" b="b"/>
              <a:pathLst>
                <a:path w="729107" h="982980">
                  <a:moveTo>
                    <a:pt x="563499" y="49657"/>
                  </a:moveTo>
                  <a:cubicBezTo>
                    <a:pt x="512191" y="16510"/>
                    <a:pt x="454152" y="0"/>
                    <a:pt x="389255" y="0"/>
                  </a:cubicBezTo>
                  <a:cubicBezTo>
                    <a:pt x="338963" y="0"/>
                    <a:pt x="293624" y="11049"/>
                    <a:pt x="253492" y="33147"/>
                  </a:cubicBezTo>
                  <a:cubicBezTo>
                    <a:pt x="229743" y="46228"/>
                    <a:pt x="208661" y="62103"/>
                    <a:pt x="190373" y="80645"/>
                  </a:cubicBezTo>
                  <a:lnTo>
                    <a:pt x="190373" y="10668"/>
                  </a:lnTo>
                  <a:lnTo>
                    <a:pt x="0" y="10668"/>
                  </a:lnTo>
                  <a:lnTo>
                    <a:pt x="0" y="982980"/>
                  </a:lnTo>
                  <a:lnTo>
                    <a:pt x="188849" y="982980"/>
                  </a:lnTo>
                  <a:lnTo>
                    <a:pt x="188849" y="678053"/>
                  </a:lnTo>
                  <a:cubicBezTo>
                    <a:pt x="207264" y="696468"/>
                    <a:pt x="228473" y="712089"/>
                    <a:pt x="252730" y="725043"/>
                  </a:cubicBezTo>
                  <a:cubicBezTo>
                    <a:pt x="293370" y="746633"/>
                    <a:pt x="338963" y="757428"/>
                    <a:pt x="389255" y="757428"/>
                  </a:cubicBezTo>
                  <a:cubicBezTo>
                    <a:pt x="454152" y="757428"/>
                    <a:pt x="512191" y="740791"/>
                    <a:pt x="563499" y="707771"/>
                  </a:cubicBezTo>
                  <a:cubicBezTo>
                    <a:pt x="614807" y="674751"/>
                    <a:pt x="655193" y="629412"/>
                    <a:pt x="684784" y="572262"/>
                  </a:cubicBezTo>
                  <a:cubicBezTo>
                    <a:pt x="714375" y="515112"/>
                    <a:pt x="729107" y="450850"/>
                    <a:pt x="729107" y="379476"/>
                  </a:cubicBezTo>
                  <a:cubicBezTo>
                    <a:pt x="729107" y="307213"/>
                    <a:pt x="714375" y="242443"/>
                    <a:pt x="684784" y="185166"/>
                  </a:cubicBezTo>
                  <a:cubicBezTo>
                    <a:pt x="655193" y="127889"/>
                    <a:pt x="614807" y="82804"/>
                    <a:pt x="563499" y="49657"/>
                  </a:cubicBezTo>
                  <a:moveTo>
                    <a:pt x="511937" y="481076"/>
                  </a:moveTo>
                  <a:cubicBezTo>
                    <a:pt x="496951" y="510667"/>
                    <a:pt x="475869" y="533781"/>
                    <a:pt x="448818" y="550291"/>
                  </a:cubicBezTo>
                  <a:cubicBezTo>
                    <a:pt x="421767" y="566801"/>
                    <a:pt x="390779" y="575183"/>
                    <a:pt x="355854" y="575183"/>
                  </a:cubicBezTo>
                  <a:cubicBezTo>
                    <a:pt x="320929" y="575183"/>
                    <a:pt x="290195" y="566928"/>
                    <a:pt x="263652" y="550291"/>
                  </a:cubicBezTo>
                  <a:cubicBezTo>
                    <a:pt x="237109" y="533654"/>
                    <a:pt x="216281" y="510667"/>
                    <a:pt x="201168" y="481076"/>
                  </a:cubicBezTo>
                  <a:cubicBezTo>
                    <a:pt x="186055" y="451485"/>
                    <a:pt x="178689" y="417068"/>
                    <a:pt x="178689" y="377952"/>
                  </a:cubicBezTo>
                  <a:cubicBezTo>
                    <a:pt x="178689" y="339852"/>
                    <a:pt x="186182" y="305943"/>
                    <a:pt x="201168" y="276352"/>
                  </a:cubicBezTo>
                  <a:cubicBezTo>
                    <a:pt x="216154" y="246761"/>
                    <a:pt x="237236" y="223647"/>
                    <a:pt x="264287" y="207137"/>
                  </a:cubicBezTo>
                  <a:cubicBezTo>
                    <a:pt x="291338" y="190627"/>
                    <a:pt x="321945" y="182245"/>
                    <a:pt x="355727" y="182245"/>
                  </a:cubicBezTo>
                  <a:cubicBezTo>
                    <a:pt x="390525" y="182245"/>
                    <a:pt x="421513" y="190500"/>
                    <a:pt x="448691" y="207137"/>
                  </a:cubicBezTo>
                  <a:cubicBezTo>
                    <a:pt x="475869" y="223774"/>
                    <a:pt x="496824" y="246761"/>
                    <a:pt x="511810" y="276352"/>
                  </a:cubicBezTo>
                  <a:cubicBezTo>
                    <a:pt x="526796" y="305943"/>
                    <a:pt x="534289" y="339852"/>
                    <a:pt x="534289" y="377952"/>
                  </a:cubicBezTo>
                  <a:cubicBezTo>
                    <a:pt x="534289" y="417068"/>
                    <a:pt x="526796" y="451485"/>
                    <a:pt x="511810" y="481076"/>
                  </a:cubicBezTo>
                </a:path>
              </a:pathLst>
            </a:custGeom>
            <a:solidFill>
              <a:srgbClr val="FA7040"/>
            </a:solidFill>
          </p:spPr>
          <p:txBody>
            <a:bodyPr/>
            <a:lstStyle/>
            <a:p>
              <a:endParaRPr lang="en-US" dirty="0"/>
            </a:p>
          </p:txBody>
        </p:sp>
      </p:grpSp>
      <p:sp>
        <p:nvSpPr>
          <p:cNvPr id="8" name="TextBox 8">
            <a:extLst>
              <a:ext uri="{FF2B5EF4-FFF2-40B4-BE49-F238E27FC236}">
                <a16:creationId xmlns:a16="http://schemas.microsoft.com/office/drawing/2014/main" id="{CD24B8E4-F569-D7FF-65B9-60C82F387F1E}"/>
              </a:ext>
            </a:extLst>
          </p:cNvPr>
          <p:cNvSpPr txBox="1"/>
          <p:nvPr/>
        </p:nvSpPr>
        <p:spPr>
          <a:xfrm>
            <a:off x="1028700" y="1236622"/>
            <a:ext cx="16649700" cy="8320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 b="1" dirty="0">
                <a:solidFill>
                  <a:srgbClr val="000000"/>
                </a:solidFill>
                <a:latin typeface="Outfit Bold"/>
                <a:ea typeface="Outfit Bold"/>
                <a:cs typeface="Outfit Bold"/>
                <a:sym typeface="Outfit Bold"/>
              </a:rPr>
              <a:t>CARTE's Strengths: Handling "Messy" Real-World Data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18A2F7F4-40EA-8409-E0AA-E4C390747880}"/>
              </a:ext>
            </a:extLst>
          </p:cNvPr>
          <p:cNvSpPr txBox="1"/>
          <p:nvPr/>
        </p:nvSpPr>
        <p:spPr>
          <a:xfrm>
            <a:off x="16882846" y="9172575"/>
            <a:ext cx="376454" cy="896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 dirty="0">
                <a:solidFill>
                  <a:srgbClr val="F97141"/>
                </a:solidFill>
                <a:latin typeface="Outfit Bold"/>
                <a:ea typeface="Outfit Bold"/>
                <a:cs typeface="Outfit Bold"/>
                <a:sym typeface="Outfit Bold"/>
              </a:rPr>
              <a:t>&gt;</a:t>
            </a: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902DB710-2219-0F52-96C3-13677280074F}"/>
              </a:ext>
            </a:extLst>
          </p:cNvPr>
          <p:cNvSpPr txBox="1"/>
          <p:nvPr/>
        </p:nvSpPr>
        <p:spPr>
          <a:xfrm>
            <a:off x="1028700" y="441961"/>
            <a:ext cx="2552700" cy="3971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dirty="0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rPr>
              <a:t>The breakthroughs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E1C68BF-C0DA-EAD7-4980-1E4303FC73A8}"/>
              </a:ext>
            </a:extLst>
          </p:cNvPr>
          <p:cNvSpPr txBox="1"/>
          <p:nvPr/>
        </p:nvSpPr>
        <p:spPr>
          <a:xfrm>
            <a:off x="1028700" y="2485968"/>
            <a:ext cx="8267700" cy="61247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dirty="0"/>
              <a:t>Designed for data that breaks traditional models:</a:t>
            </a:r>
          </a:p>
          <a:p>
            <a:endParaRPr lang="en-GB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High-Cardinality Categorical Variables: Columns with thousands of unique values (e.g., product IDs, city names).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Sparse Features: Tables with many missing values ("Swiss cheese" data).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Mixed Data Types: A single table with numbers, text, dates, and categories.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Pioneers multi-table learning: Can extract insights from multiple, schema-mismatched datasets.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05296F8-B14F-7702-8DAC-1B97E3E675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0" y="2400300"/>
            <a:ext cx="7772400" cy="460298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EF939AE-61CC-BC55-84AE-C2574CCB24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01200" y="7387587"/>
            <a:ext cx="7772400" cy="752732"/>
          </a:xfrm>
          <a:prstGeom prst="rect">
            <a:avLst/>
          </a:prstGeom>
        </p:spPr>
      </p:pic>
      <p:sp>
        <p:nvSpPr>
          <p:cNvPr id="10" name="TextBox 11">
            <a:extLst>
              <a:ext uri="{FF2B5EF4-FFF2-40B4-BE49-F238E27FC236}">
                <a16:creationId xmlns:a16="http://schemas.microsoft.com/office/drawing/2014/main" id="{9164D655-5A6B-C296-2738-132EA56181A2}"/>
              </a:ext>
            </a:extLst>
          </p:cNvPr>
          <p:cNvSpPr txBox="1"/>
          <p:nvPr/>
        </p:nvSpPr>
        <p:spPr>
          <a:xfrm>
            <a:off x="1028700" y="9609516"/>
            <a:ext cx="952500" cy="3971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dirty="0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rPr>
              <a:t>Pg: 18</a:t>
            </a:r>
          </a:p>
        </p:txBody>
      </p:sp>
    </p:spTree>
    <p:extLst>
      <p:ext uri="{BB962C8B-B14F-4D97-AF65-F5344CB8AC3E}">
        <p14:creationId xmlns:p14="http://schemas.microsoft.com/office/powerpoint/2010/main" val="41453999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0AEE57-6CF1-4613-71E0-7343F2EE96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E85F69CE-5344-F456-E273-59779F4092B5}"/>
              </a:ext>
            </a:extLst>
          </p:cNvPr>
          <p:cNvSpPr/>
          <p:nvPr/>
        </p:nvSpPr>
        <p:spPr>
          <a:xfrm>
            <a:off x="1028700" y="1028700"/>
            <a:ext cx="162306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 dirty="0"/>
          </a:p>
        </p:txBody>
      </p:sp>
      <p:sp>
        <p:nvSpPr>
          <p:cNvPr id="3" name="AutoShape 3">
            <a:extLst>
              <a:ext uri="{FF2B5EF4-FFF2-40B4-BE49-F238E27FC236}">
                <a16:creationId xmlns:a16="http://schemas.microsoft.com/office/drawing/2014/main" id="{0FD1DBC6-8064-28EE-9E20-F567133C2C3D}"/>
              </a:ext>
            </a:extLst>
          </p:cNvPr>
          <p:cNvSpPr/>
          <p:nvPr/>
        </p:nvSpPr>
        <p:spPr>
          <a:xfrm>
            <a:off x="1028700" y="9277350"/>
            <a:ext cx="162306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 dirty="0"/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9EC33EEF-EC02-4599-793E-B6D207352E1C}"/>
              </a:ext>
            </a:extLst>
          </p:cNvPr>
          <p:cNvGrpSpPr>
            <a:grpSpLocks noChangeAspect="1"/>
          </p:cNvGrpSpPr>
          <p:nvPr/>
        </p:nvGrpSpPr>
        <p:grpSpPr>
          <a:xfrm>
            <a:off x="16331765" y="473688"/>
            <a:ext cx="927535" cy="555012"/>
            <a:chOff x="0" y="0"/>
            <a:chExt cx="1855064" cy="1110031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694224EE-C702-6F6A-5979-3D301DCCEEA9}"/>
                </a:ext>
              </a:extLst>
            </p:cNvPr>
            <p:cNvSpPr/>
            <p:nvPr/>
          </p:nvSpPr>
          <p:spPr>
            <a:xfrm>
              <a:off x="63500" y="74168"/>
              <a:ext cx="498348" cy="727329"/>
            </a:xfrm>
            <a:custGeom>
              <a:avLst/>
              <a:gdLst/>
              <a:ahLst/>
              <a:cxnLst/>
              <a:rect l="l" t="t" r="r" b="b"/>
              <a:pathLst>
                <a:path w="498348" h="727329">
                  <a:moveTo>
                    <a:pt x="271526" y="0"/>
                  </a:moveTo>
                  <a:lnTo>
                    <a:pt x="498348" y="0"/>
                  </a:lnTo>
                  <a:lnTo>
                    <a:pt x="213995" y="363601"/>
                  </a:lnTo>
                  <a:lnTo>
                    <a:pt x="498348" y="727329"/>
                  </a:lnTo>
                  <a:lnTo>
                    <a:pt x="271526" y="727329"/>
                  </a:lnTo>
                  <a:lnTo>
                    <a:pt x="0" y="363601"/>
                  </a:lnTo>
                  <a:close/>
                </a:path>
              </a:pathLst>
            </a:custGeom>
            <a:solidFill>
              <a:srgbClr val="FA7040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9B6B94D3-CBAE-B8D4-3882-D06F5456E193}"/>
                </a:ext>
              </a:extLst>
            </p:cNvPr>
            <p:cNvSpPr/>
            <p:nvPr/>
          </p:nvSpPr>
          <p:spPr>
            <a:xfrm>
              <a:off x="1293241" y="74168"/>
              <a:ext cx="498348" cy="727329"/>
            </a:xfrm>
            <a:custGeom>
              <a:avLst/>
              <a:gdLst/>
              <a:ahLst/>
              <a:cxnLst/>
              <a:rect l="l" t="t" r="r" b="b"/>
              <a:pathLst>
                <a:path w="498348" h="727329">
                  <a:moveTo>
                    <a:pt x="226822" y="0"/>
                  </a:moveTo>
                  <a:lnTo>
                    <a:pt x="0" y="0"/>
                  </a:lnTo>
                  <a:lnTo>
                    <a:pt x="284353" y="363601"/>
                  </a:lnTo>
                  <a:lnTo>
                    <a:pt x="0" y="727329"/>
                  </a:lnTo>
                  <a:lnTo>
                    <a:pt x="226822" y="727329"/>
                  </a:lnTo>
                  <a:lnTo>
                    <a:pt x="498348" y="363601"/>
                  </a:lnTo>
                  <a:close/>
                </a:path>
              </a:pathLst>
            </a:custGeom>
            <a:solidFill>
              <a:srgbClr val="FA7040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33A400A5-E57D-D389-29F9-28646018680F}"/>
                </a:ext>
              </a:extLst>
            </p:cNvPr>
            <p:cNvSpPr/>
            <p:nvPr/>
          </p:nvSpPr>
          <p:spPr>
            <a:xfrm>
              <a:off x="611505" y="63500"/>
              <a:ext cx="729107" cy="982980"/>
            </a:xfrm>
            <a:custGeom>
              <a:avLst/>
              <a:gdLst/>
              <a:ahLst/>
              <a:cxnLst/>
              <a:rect l="l" t="t" r="r" b="b"/>
              <a:pathLst>
                <a:path w="729107" h="982980">
                  <a:moveTo>
                    <a:pt x="563499" y="49657"/>
                  </a:moveTo>
                  <a:cubicBezTo>
                    <a:pt x="512191" y="16510"/>
                    <a:pt x="454152" y="0"/>
                    <a:pt x="389255" y="0"/>
                  </a:cubicBezTo>
                  <a:cubicBezTo>
                    <a:pt x="338963" y="0"/>
                    <a:pt x="293624" y="11049"/>
                    <a:pt x="253492" y="33147"/>
                  </a:cubicBezTo>
                  <a:cubicBezTo>
                    <a:pt x="229743" y="46228"/>
                    <a:pt x="208661" y="62103"/>
                    <a:pt x="190373" y="80645"/>
                  </a:cubicBezTo>
                  <a:lnTo>
                    <a:pt x="190373" y="10668"/>
                  </a:lnTo>
                  <a:lnTo>
                    <a:pt x="0" y="10668"/>
                  </a:lnTo>
                  <a:lnTo>
                    <a:pt x="0" y="982980"/>
                  </a:lnTo>
                  <a:lnTo>
                    <a:pt x="188849" y="982980"/>
                  </a:lnTo>
                  <a:lnTo>
                    <a:pt x="188849" y="678053"/>
                  </a:lnTo>
                  <a:cubicBezTo>
                    <a:pt x="207264" y="696468"/>
                    <a:pt x="228473" y="712089"/>
                    <a:pt x="252730" y="725043"/>
                  </a:cubicBezTo>
                  <a:cubicBezTo>
                    <a:pt x="293370" y="746633"/>
                    <a:pt x="338963" y="757428"/>
                    <a:pt x="389255" y="757428"/>
                  </a:cubicBezTo>
                  <a:cubicBezTo>
                    <a:pt x="454152" y="757428"/>
                    <a:pt x="512191" y="740791"/>
                    <a:pt x="563499" y="707771"/>
                  </a:cubicBezTo>
                  <a:cubicBezTo>
                    <a:pt x="614807" y="674751"/>
                    <a:pt x="655193" y="629412"/>
                    <a:pt x="684784" y="572262"/>
                  </a:cubicBezTo>
                  <a:cubicBezTo>
                    <a:pt x="714375" y="515112"/>
                    <a:pt x="729107" y="450850"/>
                    <a:pt x="729107" y="379476"/>
                  </a:cubicBezTo>
                  <a:cubicBezTo>
                    <a:pt x="729107" y="307213"/>
                    <a:pt x="714375" y="242443"/>
                    <a:pt x="684784" y="185166"/>
                  </a:cubicBezTo>
                  <a:cubicBezTo>
                    <a:pt x="655193" y="127889"/>
                    <a:pt x="614807" y="82804"/>
                    <a:pt x="563499" y="49657"/>
                  </a:cubicBezTo>
                  <a:moveTo>
                    <a:pt x="511937" y="481076"/>
                  </a:moveTo>
                  <a:cubicBezTo>
                    <a:pt x="496951" y="510667"/>
                    <a:pt x="475869" y="533781"/>
                    <a:pt x="448818" y="550291"/>
                  </a:cubicBezTo>
                  <a:cubicBezTo>
                    <a:pt x="421767" y="566801"/>
                    <a:pt x="390779" y="575183"/>
                    <a:pt x="355854" y="575183"/>
                  </a:cubicBezTo>
                  <a:cubicBezTo>
                    <a:pt x="320929" y="575183"/>
                    <a:pt x="290195" y="566928"/>
                    <a:pt x="263652" y="550291"/>
                  </a:cubicBezTo>
                  <a:cubicBezTo>
                    <a:pt x="237109" y="533654"/>
                    <a:pt x="216281" y="510667"/>
                    <a:pt x="201168" y="481076"/>
                  </a:cubicBezTo>
                  <a:cubicBezTo>
                    <a:pt x="186055" y="451485"/>
                    <a:pt x="178689" y="417068"/>
                    <a:pt x="178689" y="377952"/>
                  </a:cubicBezTo>
                  <a:cubicBezTo>
                    <a:pt x="178689" y="339852"/>
                    <a:pt x="186182" y="305943"/>
                    <a:pt x="201168" y="276352"/>
                  </a:cubicBezTo>
                  <a:cubicBezTo>
                    <a:pt x="216154" y="246761"/>
                    <a:pt x="237236" y="223647"/>
                    <a:pt x="264287" y="207137"/>
                  </a:cubicBezTo>
                  <a:cubicBezTo>
                    <a:pt x="291338" y="190627"/>
                    <a:pt x="321945" y="182245"/>
                    <a:pt x="355727" y="182245"/>
                  </a:cubicBezTo>
                  <a:cubicBezTo>
                    <a:pt x="390525" y="182245"/>
                    <a:pt x="421513" y="190500"/>
                    <a:pt x="448691" y="207137"/>
                  </a:cubicBezTo>
                  <a:cubicBezTo>
                    <a:pt x="475869" y="223774"/>
                    <a:pt x="496824" y="246761"/>
                    <a:pt x="511810" y="276352"/>
                  </a:cubicBezTo>
                  <a:cubicBezTo>
                    <a:pt x="526796" y="305943"/>
                    <a:pt x="534289" y="339852"/>
                    <a:pt x="534289" y="377952"/>
                  </a:cubicBezTo>
                  <a:cubicBezTo>
                    <a:pt x="534289" y="417068"/>
                    <a:pt x="526796" y="451485"/>
                    <a:pt x="511810" y="481076"/>
                  </a:cubicBezTo>
                </a:path>
              </a:pathLst>
            </a:custGeom>
            <a:solidFill>
              <a:srgbClr val="FA7040"/>
            </a:solidFill>
          </p:spPr>
          <p:txBody>
            <a:bodyPr/>
            <a:lstStyle/>
            <a:p>
              <a:endParaRPr lang="en-US" dirty="0"/>
            </a:p>
          </p:txBody>
        </p:sp>
      </p:grpSp>
      <p:sp>
        <p:nvSpPr>
          <p:cNvPr id="8" name="TextBox 8">
            <a:extLst>
              <a:ext uri="{FF2B5EF4-FFF2-40B4-BE49-F238E27FC236}">
                <a16:creationId xmlns:a16="http://schemas.microsoft.com/office/drawing/2014/main" id="{A8EE3250-ACBE-FC1F-87D0-9012F88810E5}"/>
              </a:ext>
            </a:extLst>
          </p:cNvPr>
          <p:cNvSpPr txBox="1"/>
          <p:nvPr/>
        </p:nvSpPr>
        <p:spPr>
          <a:xfrm>
            <a:off x="1028700" y="1236622"/>
            <a:ext cx="11010900" cy="8320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 b="1" dirty="0" err="1">
                <a:solidFill>
                  <a:srgbClr val="000000"/>
                </a:solidFill>
                <a:latin typeface="Outfit Bold"/>
                <a:ea typeface="Outfit Bold"/>
                <a:cs typeface="Outfit Bold"/>
                <a:sym typeface="Outfit Bold"/>
              </a:rPr>
              <a:t>TabPFN</a:t>
            </a:r>
            <a:r>
              <a:rPr lang="en-US" sz="5000" b="1" dirty="0">
                <a:solidFill>
                  <a:srgbClr val="000000"/>
                </a:solidFill>
                <a:latin typeface="Outfit Bold"/>
                <a:ea typeface="Outfit Bold"/>
                <a:cs typeface="Outfit Bold"/>
                <a:sym typeface="Outfit Bold"/>
              </a:rPr>
              <a:t> vs. CARTE: A Simple Guide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1D086A4C-1BC9-F4F1-8C64-C563AA490366}"/>
              </a:ext>
            </a:extLst>
          </p:cNvPr>
          <p:cNvSpPr txBox="1"/>
          <p:nvPr/>
        </p:nvSpPr>
        <p:spPr>
          <a:xfrm>
            <a:off x="16882846" y="9172575"/>
            <a:ext cx="376454" cy="896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 dirty="0">
                <a:solidFill>
                  <a:srgbClr val="F97141"/>
                </a:solidFill>
                <a:latin typeface="Outfit Bold"/>
                <a:ea typeface="Outfit Bold"/>
                <a:cs typeface="Outfit Bold"/>
                <a:sym typeface="Outfit Bold"/>
              </a:rPr>
              <a:t>&gt;</a:t>
            </a: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C2B330BB-3EEE-9BFF-9719-401803833B70}"/>
              </a:ext>
            </a:extLst>
          </p:cNvPr>
          <p:cNvSpPr txBox="1"/>
          <p:nvPr/>
        </p:nvSpPr>
        <p:spPr>
          <a:xfrm>
            <a:off x="1028700" y="441961"/>
            <a:ext cx="2552700" cy="3971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dirty="0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rPr>
              <a:t>The breakthroughs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9400345-0222-8DE7-8A3C-C2BC24844182}"/>
              </a:ext>
            </a:extLst>
          </p:cNvPr>
          <p:cNvSpPr txBox="1"/>
          <p:nvPr/>
        </p:nvSpPr>
        <p:spPr>
          <a:xfrm>
            <a:off x="1219200" y="2623155"/>
            <a:ext cx="6629400" cy="61247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dirty="0"/>
              <a:t>Which Model for Which Task?</a:t>
            </a:r>
          </a:p>
          <a:p>
            <a:endParaRPr lang="en-GB" sz="2800" dirty="0"/>
          </a:p>
          <a:p>
            <a:r>
              <a:rPr lang="en-GB" sz="2800" dirty="0" err="1"/>
              <a:t>TabPFN</a:t>
            </a:r>
            <a:r>
              <a:rPr lang="en-GB" sz="2800" dirty="0"/>
              <a:t>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Dominates purely numerical or structured datasets.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Ideal for speed and efficiency on small, clean tables.</a:t>
            </a:r>
          </a:p>
          <a:p>
            <a:endParaRPr lang="en-GB" sz="2800" dirty="0"/>
          </a:p>
          <a:p>
            <a:r>
              <a:rPr lang="en-GB" sz="2800" dirty="0"/>
              <a:t>CARTE: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Has a distinct advantage when the dataset contains rich text, categories, or named entities.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Excels where the external context is crucial for understanding the data.</a:t>
            </a:r>
          </a:p>
        </p:txBody>
      </p:sp>
      <p:pic>
        <p:nvPicPr>
          <p:cNvPr id="1026" name="Picture 2" descr="AutoML | TabPFN: A Transformer That Solves Small Tabular Classification ...">
            <a:extLst>
              <a:ext uri="{FF2B5EF4-FFF2-40B4-BE49-F238E27FC236}">
                <a16:creationId xmlns:a16="http://schemas.microsoft.com/office/drawing/2014/main" id="{D9AF4BE6-206F-68DB-979D-8ADF03A854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77200" y="2173420"/>
            <a:ext cx="9689662" cy="4059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11">
            <a:extLst>
              <a:ext uri="{FF2B5EF4-FFF2-40B4-BE49-F238E27FC236}">
                <a16:creationId xmlns:a16="http://schemas.microsoft.com/office/drawing/2014/main" id="{2D2E6A29-A482-829A-529A-3A8D0A1B99C0}"/>
              </a:ext>
            </a:extLst>
          </p:cNvPr>
          <p:cNvSpPr txBox="1"/>
          <p:nvPr/>
        </p:nvSpPr>
        <p:spPr>
          <a:xfrm>
            <a:off x="1028700" y="9609516"/>
            <a:ext cx="952500" cy="3971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dirty="0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rPr>
              <a:t>Pg: 19</a:t>
            </a:r>
          </a:p>
        </p:txBody>
      </p:sp>
    </p:spTree>
    <p:extLst>
      <p:ext uri="{BB962C8B-B14F-4D97-AF65-F5344CB8AC3E}">
        <p14:creationId xmlns:p14="http://schemas.microsoft.com/office/powerpoint/2010/main" val="18782504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TextBox 3"/>
          <p:cNvSpPr txBox="1"/>
          <p:nvPr/>
        </p:nvSpPr>
        <p:spPr>
          <a:xfrm>
            <a:off x="1028700" y="4479925"/>
            <a:ext cx="6896099" cy="11648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 dirty="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Beyond </a:t>
            </a:r>
            <a:r>
              <a:rPr lang="en-US" sz="6999" dirty="0" err="1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XGBoost</a:t>
            </a:r>
            <a:endParaRPr lang="en-US" sz="6999" dirty="0"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028700" y="5568950"/>
            <a:ext cx="8953500" cy="8735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400" dirty="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The Early Days of Tabular AI</a:t>
            </a:r>
            <a:endParaRPr lang="en-US" sz="5199" dirty="0"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5" name="AutoShape 5"/>
          <p:cNvSpPr/>
          <p:nvPr/>
        </p:nvSpPr>
        <p:spPr>
          <a:xfrm>
            <a:off x="1028700" y="4271210"/>
            <a:ext cx="11361420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 dirty="0"/>
          </a:p>
        </p:txBody>
      </p:sp>
      <p:sp>
        <p:nvSpPr>
          <p:cNvPr id="6" name="Freeform 6"/>
          <p:cNvSpPr/>
          <p:nvPr/>
        </p:nvSpPr>
        <p:spPr>
          <a:xfrm>
            <a:off x="15224028" y="312480"/>
            <a:ext cx="2035272" cy="716220"/>
          </a:xfrm>
          <a:custGeom>
            <a:avLst/>
            <a:gdLst/>
            <a:ahLst/>
            <a:cxnLst/>
            <a:rect l="l" t="t" r="r" b="b"/>
            <a:pathLst>
              <a:path w="2035272" h="716220">
                <a:moveTo>
                  <a:pt x="0" y="0"/>
                </a:moveTo>
                <a:lnTo>
                  <a:pt x="2035272" y="0"/>
                </a:lnTo>
                <a:lnTo>
                  <a:pt x="2035272" y="716220"/>
                </a:lnTo>
                <a:lnTo>
                  <a:pt x="0" y="71622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29718" t="-66107" r="-27809" b="-85571"/>
            </a:stretch>
          </a:blipFill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E9D59B-0C51-65F4-FCC6-F75C88B878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AE64444C-81A5-F950-0412-6F01B65B5B66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9BC0E5DF-BF93-7E47-8E84-474C7ABBB842}"/>
              </a:ext>
            </a:extLst>
          </p:cNvPr>
          <p:cNvSpPr txBox="1"/>
          <p:nvPr/>
        </p:nvSpPr>
        <p:spPr>
          <a:xfrm>
            <a:off x="1028700" y="4479925"/>
            <a:ext cx="10858500" cy="11648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 dirty="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Section [03]: The new stuff</a:t>
            </a:r>
          </a:p>
        </p:txBody>
      </p:sp>
      <p:sp>
        <p:nvSpPr>
          <p:cNvPr id="5" name="AutoShape 5">
            <a:extLst>
              <a:ext uri="{FF2B5EF4-FFF2-40B4-BE49-F238E27FC236}">
                <a16:creationId xmlns:a16="http://schemas.microsoft.com/office/drawing/2014/main" id="{10C3C1F3-9C60-20F0-2550-07C35600527E}"/>
              </a:ext>
            </a:extLst>
          </p:cNvPr>
          <p:cNvSpPr/>
          <p:nvPr/>
        </p:nvSpPr>
        <p:spPr>
          <a:xfrm>
            <a:off x="1028700" y="4271210"/>
            <a:ext cx="11361420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 dirty="0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4BE93E62-2CCA-18BF-DF40-BF502FB5316D}"/>
              </a:ext>
            </a:extLst>
          </p:cNvPr>
          <p:cNvSpPr/>
          <p:nvPr/>
        </p:nvSpPr>
        <p:spPr>
          <a:xfrm>
            <a:off x="15224028" y="312480"/>
            <a:ext cx="2035272" cy="716220"/>
          </a:xfrm>
          <a:custGeom>
            <a:avLst/>
            <a:gdLst/>
            <a:ahLst/>
            <a:cxnLst/>
            <a:rect l="l" t="t" r="r" b="b"/>
            <a:pathLst>
              <a:path w="2035272" h="716220">
                <a:moveTo>
                  <a:pt x="0" y="0"/>
                </a:moveTo>
                <a:lnTo>
                  <a:pt x="2035272" y="0"/>
                </a:lnTo>
                <a:lnTo>
                  <a:pt x="2035272" y="716220"/>
                </a:lnTo>
                <a:lnTo>
                  <a:pt x="0" y="71622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29718" t="-66107" r="-27809" b="-85571"/>
            </a:stretch>
          </a:blipFill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19186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509ECF-B8B9-C75D-105E-4B65610F89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728A76A7-BD34-190C-5390-F1052FFCCCD2}"/>
              </a:ext>
            </a:extLst>
          </p:cNvPr>
          <p:cNvSpPr/>
          <p:nvPr/>
        </p:nvSpPr>
        <p:spPr>
          <a:xfrm>
            <a:off x="1028700" y="1028700"/>
            <a:ext cx="162306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 dirty="0"/>
          </a:p>
        </p:txBody>
      </p:sp>
      <p:sp>
        <p:nvSpPr>
          <p:cNvPr id="3" name="AutoShape 3">
            <a:extLst>
              <a:ext uri="{FF2B5EF4-FFF2-40B4-BE49-F238E27FC236}">
                <a16:creationId xmlns:a16="http://schemas.microsoft.com/office/drawing/2014/main" id="{9CFEE8AB-D516-A424-3AB4-E218ED683555}"/>
              </a:ext>
            </a:extLst>
          </p:cNvPr>
          <p:cNvSpPr/>
          <p:nvPr/>
        </p:nvSpPr>
        <p:spPr>
          <a:xfrm>
            <a:off x="1028700" y="9277350"/>
            <a:ext cx="162306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 dirty="0"/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84E4ABD1-385F-819C-87B9-3DD6B27D0073}"/>
              </a:ext>
            </a:extLst>
          </p:cNvPr>
          <p:cNvGrpSpPr>
            <a:grpSpLocks noChangeAspect="1"/>
          </p:cNvGrpSpPr>
          <p:nvPr/>
        </p:nvGrpSpPr>
        <p:grpSpPr>
          <a:xfrm>
            <a:off x="16331765" y="473688"/>
            <a:ext cx="927535" cy="555012"/>
            <a:chOff x="0" y="0"/>
            <a:chExt cx="1855064" cy="1110031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C63F35FD-E983-0A8A-8C10-5DFAD23398A0}"/>
                </a:ext>
              </a:extLst>
            </p:cNvPr>
            <p:cNvSpPr/>
            <p:nvPr/>
          </p:nvSpPr>
          <p:spPr>
            <a:xfrm>
              <a:off x="63500" y="74168"/>
              <a:ext cx="498348" cy="727329"/>
            </a:xfrm>
            <a:custGeom>
              <a:avLst/>
              <a:gdLst/>
              <a:ahLst/>
              <a:cxnLst/>
              <a:rect l="l" t="t" r="r" b="b"/>
              <a:pathLst>
                <a:path w="498348" h="727329">
                  <a:moveTo>
                    <a:pt x="271526" y="0"/>
                  </a:moveTo>
                  <a:lnTo>
                    <a:pt x="498348" y="0"/>
                  </a:lnTo>
                  <a:lnTo>
                    <a:pt x="213995" y="363601"/>
                  </a:lnTo>
                  <a:lnTo>
                    <a:pt x="498348" y="727329"/>
                  </a:lnTo>
                  <a:lnTo>
                    <a:pt x="271526" y="727329"/>
                  </a:lnTo>
                  <a:lnTo>
                    <a:pt x="0" y="363601"/>
                  </a:lnTo>
                  <a:close/>
                </a:path>
              </a:pathLst>
            </a:custGeom>
            <a:solidFill>
              <a:srgbClr val="FA7040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74A75E90-747A-20BA-0487-0532305CC0BA}"/>
                </a:ext>
              </a:extLst>
            </p:cNvPr>
            <p:cNvSpPr/>
            <p:nvPr/>
          </p:nvSpPr>
          <p:spPr>
            <a:xfrm>
              <a:off x="1293241" y="74168"/>
              <a:ext cx="498348" cy="727329"/>
            </a:xfrm>
            <a:custGeom>
              <a:avLst/>
              <a:gdLst/>
              <a:ahLst/>
              <a:cxnLst/>
              <a:rect l="l" t="t" r="r" b="b"/>
              <a:pathLst>
                <a:path w="498348" h="727329">
                  <a:moveTo>
                    <a:pt x="226822" y="0"/>
                  </a:moveTo>
                  <a:lnTo>
                    <a:pt x="0" y="0"/>
                  </a:lnTo>
                  <a:lnTo>
                    <a:pt x="284353" y="363601"/>
                  </a:lnTo>
                  <a:lnTo>
                    <a:pt x="0" y="727329"/>
                  </a:lnTo>
                  <a:lnTo>
                    <a:pt x="226822" y="727329"/>
                  </a:lnTo>
                  <a:lnTo>
                    <a:pt x="498348" y="363601"/>
                  </a:lnTo>
                  <a:close/>
                </a:path>
              </a:pathLst>
            </a:custGeom>
            <a:solidFill>
              <a:srgbClr val="FA7040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497A43B9-D45A-87CB-2DD5-B01DDA7EB532}"/>
                </a:ext>
              </a:extLst>
            </p:cNvPr>
            <p:cNvSpPr/>
            <p:nvPr/>
          </p:nvSpPr>
          <p:spPr>
            <a:xfrm>
              <a:off x="611505" y="63500"/>
              <a:ext cx="729107" cy="982980"/>
            </a:xfrm>
            <a:custGeom>
              <a:avLst/>
              <a:gdLst/>
              <a:ahLst/>
              <a:cxnLst/>
              <a:rect l="l" t="t" r="r" b="b"/>
              <a:pathLst>
                <a:path w="729107" h="982980">
                  <a:moveTo>
                    <a:pt x="563499" y="49657"/>
                  </a:moveTo>
                  <a:cubicBezTo>
                    <a:pt x="512191" y="16510"/>
                    <a:pt x="454152" y="0"/>
                    <a:pt x="389255" y="0"/>
                  </a:cubicBezTo>
                  <a:cubicBezTo>
                    <a:pt x="338963" y="0"/>
                    <a:pt x="293624" y="11049"/>
                    <a:pt x="253492" y="33147"/>
                  </a:cubicBezTo>
                  <a:cubicBezTo>
                    <a:pt x="229743" y="46228"/>
                    <a:pt x="208661" y="62103"/>
                    <a:pt x="190373" y="80645"/>
                  </a:cubicBezTo>
                  <a:lnTo>
                    <a:pt x="190373" y="10668"/>
                  </a:lnTo>
                  <a:lnTo>
                    <a:pt x="0" y="10668"/>
                  </a:lnTo>
                  <a:lnTo>
                    <a:pt x="0" y="982980"/>
                  </a:lnTo>
                  <a:lnTo>
                    <a:pt x="188849" y="982980"/>
                  </a:lnTo>
                  <a:lnTo>
                    <a:pt x="188849" y="678053"/>
                  </a:lnTo>
                  <a:cubicBezTo>
                    <a:pt x="207264" y="696468"/>
                    <a:pt x="228473" y="712089"/>
                    <a:pt x="252730" y="725043"/>
                  </a:cubicBezTo>
                  <a:cubicBezTo>
                    <a:pt x="293370" y="746633"/>
                    <a:pt x="338963" y="757428"/>
                    <a:pt x="389255" y="757428"/>
                  </a:cubicBezTo>
                  <a:cubicBezTo>
                    <a:pt x="454152" y="757428"/>
                    <a:pt x="512191" y="740791"/>
                    <a:pt x="563499" y="707771"/>
                  </a:cubicBezTo>
                  <a:cubicBezTo>
                    <a:pt x="614807" y="674751"/>
                    <a:pt x="655193" y="629412"/>
                    <a:pt x="684784" y="572262"/>
                  </a:cubicBezTo>
                  <a:cubicBezTo>
                    <a:pt x="714375" y="515112"/>
                    <a:pt x="729107" y="450850"/>
                    <a:pt x="729107" y="379476"/>
                  </a:cubicBezTo>
                  <a:cubicBezTo>
                    <a:pt x="729107" y="307213"/>
                    <a:pt x="714375" y="242443"/>
                    <a:pt x="684784" y="185166"/>
                  </a:cubicBezTo>
                  <a:cubicBezTo>
                    <a:pt x="655193" y="127889"/>
                    <a:pt x="614807" y="82804"/>
                    <a:pt x="563499" y="49657"/>
                  </a:cubicBezTo>
                  <a:moveTo>
                    <a:pt x="511937" y="481076"/>
                  </a:moveTo>
                  <a:cubicBezTo>
                    <a:pt x="496951" y="510667"/>
                    <a:pt x="475869" y="533781"/>
                    <a:pt x="448818" y="550291"/>
                  </a:cubicBezTo>
                  <a:cubicBezTo>
                    <a:pt x="421767" y="566801"/>
                    <a:pt x="390779" y="575183"/>
                    <a:pt x="355854" y="575183"/>
                  </a:cubicBezTo>
                  <a:cubicBezTo>
                    <a:pt x="320929" y="575183"/>
                    <a:pt x="290195" y="566928"/>
                    <a:pt x="263652" y="550291"/>
                  </a:cubicBezTo>
                  <a:cubicBezTo>
                    <a:pt x="237109" y="533654"/>
                    <a:pt x="216281" y="510667"/>
                    <a:pt x="201168" y="481076"/>
                  </a:cubicBezTo>
                  <a:cubicBezTo>
                    <a:pt x="186055" y="451485"/>
                    <a:pt x="178689" y="417068"/>
                    <a:pt x="178689" y="377952"/>
                  </a:cubicBezTo>
                  <a:cubicBezTo>
                    <a:pt x="178689" y="339852"/>
                    <a:pt x="186182" y="305943"/>
                    <a:pt x="201168" y="276352"/>
                  </a:cubicBezTo>
                  <a:cubicBezTo>
                    <a:pt x="216154" y="246761"/>
                    <a:pt x="237236" y="223647"/>
                    <a:pt x="264287" y="207137"/>
                  </a:cubicBezTo>
                  <a:cubicBezTo>
                    <a:pt x="291338" y="190627"/>
                    <a:pt x="321945" y="182245"/>
                    <a:pt x="355727" y="182245"/>
                  </a:cubicBezTo>
                  <a:cubicBezTo>
                    <a:pt x="390525" y="182245"/>
                    <a:pt x="421513" y="190500"/>
                    <a:pt x="448691" y="207137"/>
                  </a:cubicBezTo>
                  <a:cubicBezTo>
                    <a:pt x="475869" y="223774"/>
                    <a:pt x="496824" y="246761"/>
                    <a:pt x="511810" y="276352"/>
                  </a:cubicBezTo>
                  <a:cubicBezTo>
                    <a:pt x="526796" y="305943"/>
                    <a:pt x="534289" y="339852"/>
                    <a:pt x="534289" y="377952"/>
                  </a:cubicBezTo>
                  <a:cubicBezTo>
                    <a:pt x="534289" y="417068"/>
                    <a:pt x="526796" y="451485"/>
                    <a:pt x="511810" y="481076"/>
                  </a:cubicBezTo>
                </a:path>
              </a:pathLst>
            </a:custGeom>
            <a:solidFill>
              <a:srgbClr val="FA7040"/>
            </a:solidFill>
          </p:spPr>
          <p:txBody>
            <a:bodyPr/>
            <a:lstStyle/>
            <a:p>
              <a:endParaRPr lang="en-US" dirty="0"/>
            </a:p>
          </p:txBody>
        </p:sp>
      </p:grpSp>
      <p:sp>
        <p:nvSpPr>
          <p:cNvPr id="8" name="TextBox 8">
            <a:extLst>
              <a:ext uri="{FF2B5EF4-FFF2-40B4-BE49-F238E27FC236}">
                <a16:creationId xmlns:a16="http://schemas.microsoft.com/office/drawing/2014/main" id="{E8D9268E-748E-19FE-8E7F-43E8A221324C}"/>
              </a:ext>
            </a:extLst>
          </p:cNvPr>
          <p:cNvSpPr txBox="1"/>
          <p:nvPr/>
        </p:nvSpPr>
        <p:spPr>
          <a:xfrm>
            <a:off x="1028700" y="1236622"/>
            <a:ext cx="14592300" cy="8320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 b="1" dirty="0">
                <a:solidFill>
                  <a:srgbClr val="000000"/>
                </a:solidFill>
                <a:latin typeface="Outfit Bold"/>
                <a:ea typeface="Outfit Bold"/>
                <a:cs typeface="Outfit Bold"/>
                <a:sym typeface="Outfit Bold"/>
              </a:rPr>
              <a:t>Relationship to CARTE: Two Paths to "Meaning"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354B8A5F-30E0-E11B-22A8-CFDE9E8B4E58}"/>
              </a:ext>
            </a:extLst>
          </p:cNvPr>
          <p:cNvSpPr txBox="1"/>
          <p:nvPr/>
        </p:nvSpPr>
        <p:spPr>
          <a:xfrm>
            <a:off x="16882846" y="9172575"/>
            <a:ext cx="376454" cy="896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 dirty="0">
                <a:solidFill>
                  <a:srgbClr val="F97141"/>
                </a:solidFill>
                <a:latin typeface="Outfit Bold"/>
                <a:ea typeface="Outfit Bold"/>
                <a:cs typeface="Outfit Bold"/>
                <a:sym typeface="Outfit Bold"/>
              </a:rPr>
              <a:t>&gt;</a:t>
            </a: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0A047B55-DFB5-A713-C226-0333495ABE75}"/>
              </a:ext>
            </a:extLst>
          </p:cNvPr>
          <p:cNvSpPr txBox="1"/>
          <p:nvPr/>
        </p:nvSpPr>
        <p:spPr>
          <a:xfrm>
            <a:off x="1028700" y="441961"/>
            <a:ext cx="1866900" cy="3971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dirty="0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rPr>
              <a:t>The new stuff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856B9D7-4FFC-C0F0-1788-F7DAA448D67A}"/>
              </a:ext>
            </a:extLst>
          </p:cNvPr>
          <p:cNvSpPr txBox="1"/>
          <p:nvPr/>
        </p:nvSpPr>
        <p:spPr>
          <a:xfrm>
            <a:off x="9334500" y="2359917"/>
            <a:ext cx="8115300" cy="48628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Aft>
                <a:spcPts val="1200"/>
              </a:spcAft>
              <a:buNone/>
            </a:pPr>
            <a:r>
              <a:rPr lang="en-GB" sz="2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Both models come from INRIA and aim to create richer data representations.</a:t>
            </a:r>
            <a:endParaRPr lang="en-GB" sz="2800" b="0" dirty="0">
              <a:effectLst/>
            </a:endParaRPr>
          </a:p>
          <a:p>
            <a:pPr rtl="0">
              <a:spcAft>
                <a:spcPts val="1200"/>
              </a:spcAft>
              <a:buNone/>
            </a:pPr>
            <a:r>
              <a:rPr lang="en-GB" sz="2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CARTE: Finds meaning using external knowledge. It connects cell values to a real-world knowledge graph (e.g., knows "Paris" is a city).</a:t>
            </a:r>
            <a:endParaRPr lang="en-GB" sz="2800" b="0" dirty="0">
              <a:effectLst/>
            </a:endParaRPr>
          </a:p>
          <a:p>
            <a:pPr rtl="0">
              <a:spcAft>
                <a:spcPts val="1200"/>
              </a:spcAft>
              <a:buNone/>
            </a:pPr>
            <a:r>
              <a:rPr lang="en-GB" sz="2800" b="0" i="0" u="none" strike="noStrike" dirty="0" err="1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TabICL</a:t>
            </a:r>
            <a:r>
              <a:rPr lang="en-GB" sz="2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: Finds meaning using internal knowledge. It </a:t>
            </a:r>
            <a:r>
              <a:rPr lang="en-GB" sz="2800" b="0" i="0" u="none" strike="noStrike" dirty="0" err="1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analyzes</a:t>
            </a:r>
            <a:r>
              <a:rPr lang="en-GB" sz="2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 the table's statistical structure (e.g., knows "price" is a skewed, heavy-tailed column).</a:t>
            </a:r>
            <a:endParaRPr lang="en-GB" sz="2800" b="0" dirty="0">
              <a:effectLst/>
            </a:endParaRPr>
          </a:p>
          <a:p>
            <a:pPr>
              <a:buNone/>
            </a:pPr>
            <a:br>
              <a:rPr lang="en-GB" sz="2800" b="0" dirty="0">
                <a:effectLst/>
              </a:rPr>
            </a:br>
            <a:endParaRPr lang="en-IT" sz="28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53ADB73-2066-3C62-112D-7496519F99F4}"/>
              </a:ext>
            </a:extLst>
          </p:cNvPr>
          <p:cNvSpPr txBox="1"/>
          <p:nvPr/>
        </p:nvSpPr>
        <p:spPr>
          <a:xfrm>
            <a:off x="1295400" y="2342495"/>
            <a:ext cx="7086600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dirty="0"/>
              <a:t>The Next Evolution: Addressing the Scalability of ICL</a:t>
            </a:r>
          </a:p>
          <a:p>
            <a:endParaRPr lang="en-GB" sz="2800" dirty="0"/>
          </a:p>
          <a:p>
            <a:r>
              <a:rPr lang="en-GB" sz="2800" dirty="0"/>
              <a:t>Problem: </a:t>
            </a:r>
            <a:r>
              <a:rPr lang="en-GB" sz="2800" dirty="0" err="1"/>
              <a:t>TabPFN</a:t>
            </a:r>
            <a:r>
              <a:rPr lang="en-GB" sz="2800" dirty="0"/>
              <a:t> is revolutionary for small data (≤10k samples) but its architecture struggles to scale to larger datasets.</a:t>
            </a:r>
          </a:p>
          <a:p>
            <a:endParaRPr lang="en-GB" sz="2800" dirty="0"/>
          </a:p>
          <a:p>
            <a:r>
              <a:rPr lang="en-GB" sz="2800" dirty="0"/>
              <a:t>Solution: </a:t>
            </a:r>
            <a:r>
              <a:rPr lang="en-GB" sz="2800" dirty="0" err="1"/>
              <a:t>TabICL</a:t>
            </a:r>
            <a:r>
              <a:rPr lang="en-GB" sz="2800" dirty="0"/>
              <a:t> (INRIA, 2025) - A new foundation model designed for In-Context Learning on large data (up to 500k samples).</a:t>
            </a:r>
          </a:p>
        </p:txBody>
      </p:sp>
      <p:sp>
        <p:nvSpPr>
          <p:cNvPr id="10" name="TextBox 11">
            <a:extLst>
              <a:ext uri="{FF2B5EF4-FFF2-40B4-BE49-F238E27FC236}">
                <a16:creationId xmlns:a16="http://schemas.microsoft.com/office/drawing/2014/main" id="{E19341EF-62F4-777F-9661-8502DCB95642}"/>
              </a:ext>
            </a:extLst>
          </p:cNvPr>
          <p:cNvSpPr txBox="1"/>
          <p:nvPr/>
        </p:nvSpPr>
        <p:spPr>
          <a:xfrm>
            <a:off x="1028700" y="9609516"/>
            <a:ext cx="952500" cy="3971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dirty="0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rPr>
              <a:t>Pg: 21</a:t>
            </a:r>
          </a:p>
        </p:txBody>
      </p:sp>
    </p:spTree>
    <p:extLst>
      <p:ext uri="{BB962C8B-B14F-4D97-AF65-F5344CB8AC3E}">
        <p14:creationId xmlns:p14="http://schemas.microsoft.com/office/powerpoint/2010/main" val="15855084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F3CF60-D876-12EF-F7A7-735149A037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02D17DCE-FEC4-2CB4-3469-0F080305FF31}"/>
              </a:ext>
            </a:extLst>
          </p:cNvPr>
          <p:cNvSpPr/>
          <p:nvPr/>
        </p:nvSpPr>
        <p:spPr>
          <a:xfrm>
            <a:off x="1028700" y="1028700"/>
            <a:ext cx="162306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 dirty="0"/>
          </a:p>
        </p:txBody>
      </p:sp>
      <p:sp>
        <p:nvSpPr>
          <p:cNvPr id="3" name="AutoShape 3">
            <a:extLst>
              <a:ext uri="{FF2B5EF4-FFF2-40B4-BE49-F238E27FC236}">
                <a16:creationId xmlns:a16="http://schemas.microsoft.com/office/drawing/2014/main" id="{E37EC1C9-F5A9-ED06-B612-B538D08A13D3}"/>
              </a:ext>
            </a:extLst>
          </p:cNvPr>
          <p:cNvSpPr/>
          <p:nvPr/>
        </p:nvSpPr>
        <p:spPr>
          <a:xfrm>
            <a:off x="1028700" y="9277350"/>
            <a:ext cx="162306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 dirty="0"/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5535E963-3F06-8FE0-B9B2-140D9744ABA0}"/>
              </a:ext>
            </a:extLst>
          </p:cNvPr>
          <p:cNvGrpSpPr>
            <a:grpSpLocks noChangeAspect="1"/>
          </p:cNvGrpSpPr>
          <p:nvPr/>
        </p:nvGrpSpPr>
        <p:grpSpPr>
          <a:xfrm>
            <a:off x="16331765" y="473688"/>
            <a:ext cx="927535" cy="555012"/>
            <a:chOff x="0" y="0"/>
            <a:chExt cx="1855064" cy="1110031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F49BB88F-A2F0-0503-0CDC-87F8FD59EA21}"/>
                </a:ext>
              </a:extLst>
            </p:cNvPr>
            <p:cNvSpPr/>
            <p:nvPr/>
          </p:nvSpPr>
          <p:spPr>
            <a:xfrm>
              <a:off x="63500" y="74168"/>
              <a:ext cx="498348" cy="727329"/>
            </a:xfrm>
            <a:custGeom>
              <a:avLst/>
              <a:gdLst/>
              <a:ahLst/>
              <a:cxnLst/>
              <a:rect l="l" t="t" r="r" b="b"/>
              <a:pathLst>
                <a:path w="498348" h="727329">
                  <a:moveTo>
                    <a:pt x="271526" y="0"/>
                  </a:moveTo>
                  <a:lnTo>
                    <a:pt x="498348" y="0"/>
                  </a:lnTo>
                  <a:lnTo>
                    <a:pt x="213995" y="363601"/>
                  </a:lnTo>
                  <a:lnTo>
                    <a:pt x="498348" y="727329"/>
                  </a:lnTo>
                  <a:lnTo>
                    <a:pt x="271526" y="727329"/>
                  </a:lnTo>
                  <a:lnTo>
                    <a:pt x="0" y="363601"/>
                  </a:lnTo>
                  <a:close/>
                </a:path>
              </a:pathLst>
            </a:custGeom>
            <a:solidFill>
              <a:srgbClr val="FA7040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1C881B53-0EC4-3378-0E1D-1C1C4871866D}"/>
                </a:ext>
              </a:extLst>
            </p:cNvPr>
            <p:cNvSpPr/>
            <p:nvPr/>
          </p:nvSpPr>
          <p:spPr>
            <a:xfrm>
              <a:off x="1293241" y="74168"/>
              <a:ext cx="498348" cy="727329"/>
            </a:xfrm>
            <a:custGeom>
              <a:avLst/>
              <a:gdLst/>
              <a:ahLst/>
              <a:cxnLst/>
              <a:rect l="l" t="t" r="r" b="b"/>
              <a:pathLst>
                <a:path w="498348" h="727329">
                  <a:moveTo>
                    <a:pt x="226822" y="0"/>
                  </a:moveTo>
                  <a:lnTo>
                    <a:pt x="0" y="0"/>
                  </a:lnTo>
                  <a:lnTo>
                    <a:pt x="284353" y="363601"/>
                  </a:lnTo>
                  <a:lnTo>
                    <a:pt x="0" y="727329"/>
                  </a:lnTo>
                  <a:lnTo>
                    <a:pt x="226822" y="727329"/>
                  </a:lnTo>
                  <a:lnTo>
                    <a:pt x="498348" y="363601"/>
                  </a:lnTo>
                  <a:close/>
                </a:path>
              </a:pathLst>
            </a:custGeom>
            <a:solidFill>
              <a:srgbClr val="FA7040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A40A779F-D043-9176-EB2C-05747FF4387C}"/>
                </a:ext>
              </a:extLst>
            </p:cNvPr>
            <p:cNvSpPr/>
            <p:nvPr/>
          </p:nvSpPr>
          <p:spPr>
            <a:xfrm>
              <a:off x="611505" y="63500"/>
              <a:ext cx="729107" cy="982980"/>
            </a:xfrm>
            <a:custGeom>
              <a:avLst/>
              <a:gdLst/>
              <a:ahLst/>
              <a:cxnLst/>
              <a:rect l="l" t="t" r="r" b="b"/>
              <a:pathLst>
                <a:path w="729107" h="982980">
                  <a:moveTo>
                    <a:pt x="563499" y="49657"/>
                  </a:moveTo>
                  <a:cubicBezTo>
                    <a:pt x="512191" y="16510"/>
                    <a:pt x="454152" y="0"/>
                    <a:pt x="389255" y="0"/>
                  </a:cubicBezTo>
                  <a:cubicBezTo>
                    <a:pt x="338963" y="0"/>
                    <a:pt x="293624" y="11049"/>
                    <a:pt x="253492" y="33147"/>
                  </a:cubicBezTo>
                  <a:cubicBezTo>
                    <a:pt x="229743" y="46228"/>
                    <a:pt x="208661" y="62103"/>
                    <a:pt x="190373" y="80645"/>
                  </a:cubicBezTo>
                  <a:lnTo>
                    <a:pt x="190373" y="10668"/>
                  </a:lnTo>
                  <a:lnTo>
                    <a:pt x="0" y="10668"/>
                  </a:lnTo>
                  <a:lnTo>
                    <a:pt x="0" y="982980"/>
                  </a:lnTo>
                  <a:lnTo>
                    <a:pt x="188849" y="982980"/>
                  </a:lnTo>
                  <a:lnTo>
                    <a:pt x="188849" y="678053"/>
                  </a:lnTo>
                  <a:cubicBezTo>
                    <a:pt x="207264" y="696468"/>
                    <a:pt x="228473" y="712089"/>
                    <a:pt x="252730" y="725043"/>
                  </a:cubicBezTo>
                  <a:cubicBezTo>
                    <a:pt x="293370" y="746633"/>
                    <a:pt x="338963" y="757428"/>
                    <a:pt x="389255" y="757428"/>
                  </a:cubicBezTo>
                  <a:cubicBezTo>
                    <a:pt x="454152" y="757428"/>
                    <a:pt x="512191" y="740791"/>
                    <a:pt x="563499" y="707771"/>
                  </a:cubicBezTo>
                  <a:cubicBezTo>
                    <a:pt x="614807" y="674751"/>
                    <a:pt x="655193" y="629412"/>
                    <a:pt x="684784" y="572262"/>
                  </a:cubicBezTo>
                  <a:cubicBezTo>
                    <a:pt x="714375" y="515112"/>
                    <a:pt x="729107" y="450850"/>
                    <a:pt x="729107" y="379476"/>
                  </a:cubicBezTo>
                  <a:cubicBezTo>
                    <a:pt x="729107" y="307213"/>
                    <a:pt x="714375" y="242443"/>
                    <a:pt x="684784" y="185166"/>
                  </a:cubicBezTo>
                  <a:cubicBezTo>
                    <a:pt x="655193" y="127889"/>
                    <a:pt x="614807" y="82804"/>
                    <a:pt x="563499" y="49657"/>
                  </a:cubicBezTo>
                  <a:moveTo>
                    <a:pt x="511937" y="481076"/>
                  </a:moveTo>
                  <a:cubicBezTo>
                    <a:pt x="496951" y="510667"/>
                    <a:pt x="475869" y="533781"/>
                    <a:pt x="448818" y="550291"/>
                  </a:cubicBezTo>
                  <a:cubicBezTo>
                    <a:pt x="421767" y="566801"/>
                    <a:pt x="390779" y="575183"/>
                    <a:pt x="355854" y="575183"/>
                  </a:cubicBezTo>
                  <a:cubicBezTo>
                    <a:pt x="320929" y="575183"/>
                    <a:pt x="290195" y="566928"/>
                    <a:pt x="263652" y="550291"/>
                  </a:cubicBezTo>
                  <a:cubicBezTo>
                    <a:pt x="237109" y="533654"/>
                    <a:pt x="216281" y="510667"/>
                    <a:pt x="201168" y="481076"/>
                  </a:cubicBezTo>
                  <a:cubicBezTo>
                    <a:pt x="186055" y="451485"/>
                    <a:pt x="178689" y="417068"/>
                    <a:pt x="178689" y="377952"/>
                  </a:cubicBezTo>
                  <a:cubicBezTo>
                    <a:pt x="178689" y="339852"/>
                    <a:pt x="186182" y="305943"/>
                    <a:pt x="201168" y="276352"/>
                  </a:cubicBezTo>
                  <a:cubicBezTo>
                    <a:pt x="216154" y="246761"/>
                    <a:pt x="237236" y="223647"/>
                    <a:pt x="264287" y="207137"/>
                  </a:cubicBezTo>
                  <a:cubicBezTo>
                    <a:pt x="291338" y="190627"/>
                    <a:pt x="321945" y="182245"/>
                    <a:pt x="355727" y="182245"/>
                  </a:cubicBezTo>
                  <a:cubicBezTo>
                    <a:pt x="390525" y="182245"/>
                    <a:pt x="421513" y="190500"/>
                    <a:pt x="448691" y="207137"/>
                  </a:cubicBezTo>
                  <a:cubicBezTo>
                    <a:pt x="475869" y="223774"/>
                    <a:pt x="496824" y="246761"/>
                    <a:pt x="511810" y="276352"/>
                  </a:cubicBezTo>
                  <a:cubicBezTo>
                    <a:pt x="526796" y="305943"/>
                    <a:pt x="534289" y="339852"/>
                    <a:pt x="534289" y="377952"/>
                  </a:cubicBezTo>
                  <a:cubicBezTo>
                    <a:pt x="534289" y="417068"/>
                    <a:pt x="526796" y="451485"/>
                    <a:pt x="511810" y="481076"/>
                  </a:cubicBezTo>
                </a:path>
              </a:pathLst>
            </a:custGeom>
            <a:solidFill>
              <a:srgbClr val="FA7040"/>
            </a:solidFill>
          </p:spPr>
          <p:txBody>
            <a:bodyPr/>
            <a:lstStyle/>
            <a:p>
              <a:endParaRPr lang="en-US" dirty="0"/>
            </a:p>
          </p:txBody>
        </p:sp>
      </p:grpSp>
      <p:sp>
        <p:nvSpPr>
          <p:cNvPr id="8" name="TextBox 8">
            <a:extLst>
              <a:ext uri="{FF2B5EF4-FFF2-40B4-BE49-F238E27FC236}">
                <a16:creationId xmlns:a16="http://schemas.microsoft.com/office/drawing/2014/main" id="{92390446-6BF7-F265-A07B-6D8247984F7A}"/>
              </a:ext>
            </a:extLst>
          </p:cNvPr>
          <p:cNvSpPr txBox="1"/>
          <p:nvPr/>
        </p:nvSpPr>
        <p:spPr>
          <a:xfrm>
            <a:off x="1028700" y="1236622"/>
            <a:ext cx="11163300" cy="8320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 b="1" dirty="0">
                <a:solidFill>
                  <a:srgbClr val="000000"/>
                </a:solidFill>
                <a:latin typeface="Outfit Bold"/>
                <a:ea typeface="Outfit Bold"/>
                <a:cs typeface="Outfit Bold"/>
                <a:sym typeface="Outfit Bold"/>
              </a:rPr>
              <a:t>Scaling In-Context Learning: </a:t>
            </a:r>
            <a:r>
              <a:rPr lang="en-US" sz="5000" b="1" dirty="0" err="1">
                <a:solidFill>
                  <a:srgbClr val="000000"/>
                </a:solidFill>
                <a:latin typeface="Outfit Bold"/>
                <a:ea typeface="Outfit Bold"/>
                <a:cs typeface="Outfit Bold"/>
                <a:sym typeface="Outfit Bold"/>
              </a:rPr>
              <a:t>TabICL</a:t>
            </a:r>
            <a:endParaRPr lang="en-US" sz="5000" b="1" dirty="0">
              <a:solidFill>
                <a:srgbClr val="000000"/>
              </a:solidFill>
              <a:latin typeface="Outfit Bold"/>
              <a:ea typeface="Outfit Bold"/>
              <a:cs typeface="Outfit Bold"/>
              <a:sym typeface="Outfit Bold"/>
            </a:endParaRP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EABF0241-DB29-FEE8-8BB5-4EC2B8469E80}"/>
              </a:ext>
            </a:extLst>
          </p:cNvPr>
          <p:cNvSpPr txBox="1"/>
          <p:nvPr/>
        </p:nvSpPr>
        <p:spPr>
          <a:xfrm>
            <a:off x="16882846" y="9172575"/>
            <a:ext cx="376454" cy="896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 dirty="0">
                <a:solidFill>
                  <a:srgbClr val="F97141"/>
                </a:solidFill>
                <a:latin typeface="Outfit Bold"/>
                <a:ea typeface="Outfit Bold"/>
                <a:cs typeface="Outfit Bold"/>
                <a:sym typeface="Outfit Bold"/>
              </a:rPr>
              <a:t>&gt;</a:t>
            </a: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6C202DEE-AC05-4B87-F556-4FA2055AEDDB}"/>
              </a:ext>
            </a:extLst>
          </p:cNvPr>
          <p:cNvSpPr txBox="1"/>
          <p:nvPr/>
        </p:nvSpPr>
        <p:spPr>
          <a:xfrm>
            <a:off x="1028700" y="441961"/>
            <a:ext cx="1866900" cy="3971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dirty="0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rPr>
              <a:t>The new stuff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4709521-6C0D-45A9-9D48-0096A88C5957}"/>
              </a:ext>
            </a:extLst>
          </p:cNvPr>
          <p:cNvSpPr txBox="1"/>
          <p:nvPr/>
        </p:nvSpPr>
        <p:spPr>
          <a:xfrm>
            <a:off x="1185025" y="2450098"/>
            <a:ext cx="8382000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dirty="0"/>
              <a:t>Key Innovation: A Two-Stage "Embed-then-Learn" Architecture</a:t>
            </a:r>
          </a:p>
          <a:p>
            <a:endParaRPr lang="en-GB" sz="2800" dirty="0"/>
          </a:p>
          <a:p>
            <a:r>
              <a:rPr lang="en-GB" sz="2800" dirty="0"/>
              <a:t>Column-wise Embedding: Uses a Set Transformer to </a:t>
            </a:r>
            <a:r>
              <a:rPr lang="en-GB" sz="2800" dirty="0" err="1"/>
              <a:t>analyze</a:t>
            </a:r>
            <a:r>
              <a:rPr lang="en-GB" sz="2800" dirty="0"/>
              <a:t> the statistical distribution of each column and create "distribution-aware" cell embeddings.</a:t>
            </a:r>
          </a:p>
          <a:p>
            <a:endParaRPr lang="en-GB" sz="2800" dirty="0"/>
          </a:p>
          <a:p>
            <a:r>
              <a:rPr lang="en-GB" sz="2800" dirty="0"/>
              <a:t>Row-wise Interaction: Compresses the embeddings for each row into a single, fixed-size vector.</a:t>
            </a:r>
          </a:p>
          <a:p>
            <a:endParaRPr lang="en-GB" sz="2800" dirty="0"/>
          </a:p>
          <a:p>
            <a:r>
              <a:rPr lang="en-GB" sz="2800" dirty="0"/>
              <a:t>In-Context Learning: Performs ICL on the sequence of compact row embeddings, making it highly efficient.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FFE4D8C-9ECA-F3F5-B950-7ED38BDE97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7025" y="2361950"/>
            <a:ext cx="7772400" cy="4233672"/>
          </a:xfrm>
          <a:prstGeom prst="rect">
            <a:avLst/>
          </a:prstGeom>
        </p:spPr>
      </p:pic>
      <p:sp>
        <p:nvSpPr>
          <p:cNvPr id="10" name="TextBox 11">
            <a:extLst>
              <a:ext uri="{FF2B5EF4-FFF2-40B4-BE49-F238E27FC236}">
                <a16:creationId xmlns:a16="http://schemas.microsoft.com/office/drawing/2014/main" id="{D67AA016-B80B-0400-263A-03B55503557C}"/>
              </a:ext>
            </a:extLst>
          </p:cNvPr>
          <p:cNvSpPr txBox="1"/>
          <p:nvPr/>
        </p:nvSpPr>
        <p:spPr>
          <a:xfrm>
            <a:off x="1028700" y="9609516"/>
            <a:ext cx="952500" cy="3971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dirty="0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rPr>
              <a:t>Pg: 22</a:t>
            </a:r>
          </a:p>
        </p:txBody>
      </p:sp>
    </p:spTree>
    <p:extLst>
      <p:ext uri="{BB962C8B-B14F-4D97-AF65-F5344CB8AC3E}">
        <p14:creationId xmlns:p14="http://schemas.microsoft.com/office/powerpoint/2010/main" val="11519814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4E8035-24BE-E079-1FED-44B038A637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C55F6387-B219-0027-30A4-AA92C5FC46C8}"/>
              </a:ext>
            </a:extLst>
          </p:cNvPr>
          <p:cNvSpPr/>
          <p:nvPr/>
        </p:nvSpPr>
        <p:spPr>
          <a:xfrm>
            <a:off x="1028700" y="1028700"/>
            <a:ext cx="162306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 dirty="0"/>
          </a:p>
        </p:txBody>
      </p:sp>
      <p:sp>
        <p:nvSpPr>
          <p:cNvPr id="3" name="AutoShape 3">
            <a:extLst>
              <a:ext uri="{FF2B5EF4-FFF2-40B4-BE49-F238E27FC236}">
                <a16:creationId xmlns:a16="http://schemas.microsoft.com/office/drawing/2014/main" id="{CD348A39-0B00-D7E1-8266-78E660ABA320}"/>
              </a:ext>
            </a:extLst>
          </p:cNvPr>
          <p:cNvSpPr/>
          <p:nvPr/>
        </p:nvSpPr>
        <p:spPr>
          <a:xfrm>
            <a:off x="1028700" y="9277350"/>
            <a:ext cx="162306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 dirty="0"/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A0556FB8-2F64-4EA2-9027-3D12D6E3158B}"/>
              </a:ext>
            </a:extLst>
          </p:cNvPr>
          <p:cNvGrpSpPr>
            <a:grpSpLocks noChangeAspect="1"/>
          </p:cNvGrpSpPr>
          <p:nvPr/>
        </p:nvGrpSpPr>
        <p:grpSpPr>
          <a:xfrm>
            <a:off x="16331765" y="473688"/>
            <a:ext cx="927535" cy="555012"/>
            <a:chOff x="0" y="0"/>
            <a:chExt cx="1855064" cy="1110031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DF491CDA-01F4-E6A9-2011-4CFF6374D9CC}"/>
                </a:ext>
              </a:extLst>
            </p:cNvPr>
            <p:cNvSpPr/>
            <p:nvPr/>
          </p:nvSpPr>
          <p:spPr>
            <a:xfrm>
              <a:off x="63500" y="74168"/>
              <a:ext cx="498348" cy="727329"/>
            </a:xfrm>
            <a:custGeom>
              <a:avLst/>
              <a:gdLst/>
              <a:ahLst/>
              <a:cxnLst/>
              <a:rect l="l" t="t" r="r" b="b"/>
              <a:pathLst>
                <a:path w="498348" h="727329">
                  <a:moveTo>
                    <a:pt x="271526" y="0"/>
                  </a:moveTo>
                  <a:lnTo>
                    <a:pt x="498348" y="0"/>
                  </a:lnTo>
                  <a:lnTo>
                    <a:pt x="213995" y="363601"/>
                  </a:lnTo>
                  <a:lnTo>
                    <a:pt x="498348" y="727329"/>
                  </a:lnTo>
                  <a:lnTo>
                    <a:pt x="271526" y="727329"/>
                  </a:lnTo>
                  <a:lnTo>
                    <a:pt x="0" y="363601"/>
                  </a:lnTo>
                  <a:close/>
                </a:path>
              </a:pathLst>
            </a:custGeom>
            <a:solidFill>
              <a:srgbClr val="FA7040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CA098644-675E-7CEB-C831-771023F2A6EF}"/>
                </a:ext>
              </a:extLst>
            </p:cNvPr>
            <p:cNvSpPr/>
            <p:nvPr/>
          </p:nvSpPr>
          <p:spPr>
            <a:xfrm>
              <a:off x="1293241" y="74168"/>
              <a:ext cx="498348" cy="727329"/>
            </a:xfrm>
            <a:custGeom>
              <a:avLst/>
              <a:gdLst/>
              <a:ahLst/>
              <a:cxnLst/>
              <a:rect l="l" t="t" r="r" b="b"/>
              <a:pathLst>
                <a:path w="498348" h="727329">
                  <a:moveTo>
                    <a:pt x="226822" y="0"/>
                  </a:moveTo>
                  <a:lnTo>
                    <a:pt x="0" y="0"/>
                  </a:lnTo>
                  <a:lnTo>
                    <a:pt x="284353" y="363601"/>
                  </a:lnTo>
                  <a:lnTo>
                    <a:pt x="0" y="727329"/>
                  </a:lnTo>
                  <a:lnTo>
                    <a:pt x="226822" y="727329"/>
                  </a:lnTo>
                  <a:lnTo>
                    <a:pt x="498348" y="363601"/>
                  </a:lnTo>
                  <a:close/>
                </a:path>
              </a:pathLst>
            </a:custGeom>
            <a:solidFill>
              <a:srgbClr val="FA7040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B32F6241-0D03-2647-D535-D6BC39D53B53}"/>
                </a:ext>
              </a:extLst>
            </p:cNvPr>
            <p:cNvSpPr/>
            <p:nvPr/>
          </p:nvSpPr>
          <p:spPr>
            <a:xfrm>
              <a:off x="611505" y="63500"/>
              <a:ext cx="729107" cy="982980"/>
            </a:xfrm>
            <a:custGeom>
              <a:avLst/>
              <a:gdLst/>
              <a:ahLst/>
              <a:cxnLst/>
              <a:rect l="l" t="t" r="r" b="b"/>
              <a:pathLst>
                <a:path w="729107" h="982980">
                  <a:moveTo>
                    <a:pt x="563499" y="49657"/>
                  </a:moveTo>
                  <a:cubicBezTo>
                    <a:pt x="512191" y="16510"/>
                    <a:pt x="454152" y="0"/>
                    <a:pt x="389255" y="0"/>
                  </a:cubicBezTo>
                  <a:cubicBezTo>
                    <a:pt x="338963" y="0"/>
                    <a:pt x="293624" y="11049"/>
                    <a:pt x="253492" y="33147"/>
                  </a:cubicBezTo>
                  <a:cubicBezTo>
                    <a:pt x="229743" y="46228"/>
                    <a:pt x="208661" y="62103"/>
                    <a:pt x="190373" y="80645"/>
                  </a:cubicBezTo>
                  <a:lnTo>
                    <a:pt x="190373" y="10668"/>
                  </a:lnTo>
                  <a:lnTo>
                    <a:pt x="0" y="10668"/>
                  </a:lnTo>
                  <a:lnTo>
                    <a:pt x="0" y="982980"/>
                  </a:lnTo>
                  <a:lnTo>
                    <a:pt x="188849" y="982980"/>
                  </a:lnTo>
                  <a:lnTo>
                    <a:pt x="188849" y="678053"/>
                  </a:lnTo>
                  <a:cubicBezTo>
                    <a:pt x="207264" y="696468"/>
                    <a:pt x="228473" y="712089"/>
                    <a:pt x="252730" y="725043"/>
                  </a:cubicBezTo>
                  <a:cubicBezTo>
                    <a:pt x="293370" y="746633"/>
                    <a:pt x="338963" y="757428"/>
                    <a:pt x="389255" y="757428"/>
                  </a:cubicBezTo>
                  <a:cubicBezTo>
                    <a:pt x="454152" y="757428"/>
                    <a:pt x="512191" y="740791"/>
                    <a:pt x="563499" y="707771"/>
                  </a:cubicBezTo>
                  <a:cubicBezTo>
                    <a:pt x="614807" y="674751"/>
                    <a:pt x="655193" y="629412"/>
                    <a:pt x="684784" y="572262"/>
                  </a:cubicBezTo>
                  <a:cubicBezTo>
                    <a:pt x="714375" y="515112"/>
                    <a:pt x="729107" y="450850"/>
                    <a:pt x="729107" y="379476"/>
                  </a:cubicBezTo>
                  <a:cubicBezTo>
                    <a:pt x="729107" y="307213"/>
                    <a:pt x="714375" y="242443"/>
                    <a:pt x="684784" y="185166"/>
                  </a:cubicBezTo>
                  <a:cubicBezTo>
                    <a:pt x="655193" y="127889"/>
                    <a:pt x="614807" y="82804"/>
                    <a:pt x="563499" y="49657"/>
                  </a:cubicBezTo>
                  <a:moveTo>
                    <a:pt x="511937" y="481076"/>
                  </a:moveTo>
                  <a:cubicBezTo>
                    <a:pt x="496951" y="510667"/>
                    <a:pt x="475869" y="533781"/>
                    <a:pt x="448818" y="550291"/>
                  </a:cubicBezTo>
                  <a:cubicBezTo>
                    <a:pt x="421767" y="566801"/>
                    <a:pt x="390779" y="575183"/>
                    <a:pt x="355854" y="575183"/>
                  </a:cubicBezTo>
                  <a:cubicBezTo>
                    <a:pt x="320929" y="575183"/>
                    <a:pt x="290195" y="566928"/>
                    <a:pt x="263652" y="550291"/>
                  </a:cubicBezTo>
                  <a:cubicBezTo>
                    <a:pt x="237109" y="533654"/>
                    <a:pt x="216281" y="510667"/>
                    <a:pt x="201168" y="481076"/>
                  </a:cubicBezTo>
                  <a:cubicBezTo>
                    <a:pt x="186055" y="451485"/>
                    <a:pt x="178689" y="417068"/>
                    <a:pt x="178689" y="377952"/>
                  </a:cubicBezTo>
                  <a:cubicBezTo>
                    <a:pt x="178689" y="339852"/>
                    <a:pt x="186182" y="305943"/>
                    <a:pt x="201168" y="276352"/>
                  </a:cubicBezTo>
                  <a:cubicBezTo>
                    <a:pt x="216154" y="246761"/>
                    <a:pt x="237236" y="223647"/>
                    <a:pt x="264287" y="207137"/>
                  </a:cubicBezTo>
                  <a:cubicBezTo>
                    <a:pt x="291338" y="190627"/>
                    <a:pt x="321945" y="182245"/>
                    <a:pt x="355727" y="182245"/>
                  </a:cubicBezTo>
                  <a:cubicBezTo>
                    <a:pt x="390525" y="182245"/>
                    <a:pt x="421513" y="190500"/>
                    <a:pt x="448691" y="207137"/>
                  </a:cubicBezTo>
                  <a:cubicBezTo>
                    <a:pt x="475869" y="223774"/>
                    <a:pt x="496824" y="246761"/>
                    <a:pt x="511810" y="276352"/>
                  </a:cubicBezTo>
                  <a:cubicBezTo>
                    <a:pt x="526796" y="305943"/>
                    <a:pt x="534289" y="339852"/>
                    <a:pt x="534289" y="377952"/>
                  </a:cubicBezTo>
                  <a:cubicBezTo>
                    <a:pt x="534289" y="417068"/>
                    <a:pt x="526796" y="451485"/>
                    <a:pt x="511810" y="481076"/>
                  </a:cubicBezTo>
                </a:path>
              </a:pathLst>
            </a:custGeom>
            <a:solidFill>
              <a:srgbClr val="FA7040"/>
            </a:solidFill>
          </p:spPr>
          <p:txBody>
            <a:bodyPr/>
            <a:lstStyle/>
            <a:p>
              <a:endParaRPr lang="en-US" dirty="0"/>
            </a:p>
          </p:txBody>
        </p:sp>
      </p:grpSp>
      <p:sp>
        <p:nvSpPr>
          <p:cNvPr id="8" name="TextBox 8">
            <a:extLst>
              <a:ext uri="{FF2B5EF4-FFF2-40B4-BE49-F238E27FC236}">
                <a16:creationId xmlns:a16="http://schemas.microsoft.com/office/drawing/2014/main" id="{A1C18963-5F9A-1B1D-DD23-15EF97625961}"/>
              </a:ext>
            </a:extLst>
          </p:cNvPr>
          <p:cNvSpPr txBox="1"/>
          <p:nvPr/>
        </p:nvSpPr>
        <p:spPr>
          <a:xfrm>
            <a:off x="1028700" y="1236622"/>
            <a:ext cx="16802100" cy="8134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4800" b="1" dirty="0">
                <a:solidFill>
                  <a:srgbClr val="000000"/>
                </a:solidFill>
                <a:latin typeface="Outfit Bold"/>
                <a:ea typeface="Outfit Bold"/>
                <a:cs typeface="Outfit Bold"/>
                <a:sym typeface="Outfit Bold"/>
              </a:rPr>
              <a:t>Another Path to Scale: </a:t>
            </a:r>
            <a:r>
              <a:rPr lang="en-US" sz="4800" b="1" dirty="0" err="1">
                <a:solidFill>
                  <a:srgbClr val="000000"/>
                </a:solidFill>
                <a:latin typeface="Outfit Bold"/>
                <a:ea typeface="Outfit Bold"/>
                <a:cs typeface="Outfit Bold"/>
                <a:sym typeface="Outfit Bold"/>
              </a:rPr>
              <a:t>TabDPT</a:t>
            </a:r>
            <a:r>
              <a:rPr lang="en-US" sz="4800" b="1" dirty="0">
                <a:solidFill>
                  <a:srgbClr val="000000"/>
                </a:solidFill>
                <a:latin typeface="Outfit Bold"/>
                <a:ea typeface="Outfit Bold"/>
                <a:cs typeface="Outfit Bold"/>
                <a:sym typeface="Outfit Bold"/>
              </a:rPr>
              <a:t> &amp; The Power of Real Data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736C23B1-A2C5-592E-3489-CDAF0B5DCA0B}"/>
              </a:ext>
            </a:extLst>
          </p:cNvPr>
          <p:cNvSpPr txBox="1"/>
          <p:nvPr/>
        </p:nvSpPr>
        <p:spPr>
          <a:xfrm>
            <a:off x="16882846" y="9172575"/>
            <a:ext cx="376454" cy="896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 dirty="0">
                <a:solidFill>
                  <a:srgbClr val="F97141"/>
                </a:solidFill>
                <a:latin typeface="Outfit Bold"/>
                <a:ea typeface="Outfit Bold"/>
                <a:cs typeface="Outfit Bold"/>
                <a:sym typeface="Outfit Bold"/>
              </a:rPr>
              <a:t>&gt;</a:t>
            </a: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5DCDBB2D-5F91-E116-C98E-271E070C113E}"/>
              </a:ext>
            </a:extLst>
          </p:cNvPr>
          <p:cNvSpPr txBox="1"/>
          <p:nvPr/>
        </p:nvSpPr>
        <p:spPr>
          <a:xfrm>
            <a:off x="1028700" y="441961"/>
            <a:ext cx="1866900" cy="3971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dirty="0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rPr>
              <a:t>The new stuff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1B0B4B3-8048-02A5-8774-E1DC6ED5CB8E}"/>
              </a:ext>
            </a:extLst>
          </p:cNvPr>
          <p:cNvSpPr txBox="1"/>
          <p:nvPr/>
        </p:nvSpPr>
        <p:spPr>
          <a:xfrm>
            <a:off x="1009650" y="1998684"/>
            <a:ext cx="12934950" cy="69865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dirty="0"/>
              <a:t>The Question: Is synthetic data enough? Or can we learn more from real-world tables?</a:t>
            </a:r>
          </a:p>
          <a:p>
            <a:endParaRPr lang="en-GB" sz="2800" dirty="0"/>
          </a:p>
          <a:p>
            <a:r>
              <a:rPr lang="en-GB" sz="2800" dirty="0" err="1"/>
              <a:t>TabDPT</a:t>
            </a:r>
            <a:r>
              <a:rPr lang="en-GB" sz="2800" dirty="0"/>
              <a:t> (Tabular Discriminative Pre-trained Transformer)</a:t>
            </a:r>
          </a:p>
          <a:p>
            <a:r>
              <a:rPr lang="en-GB" sz="2800" dirty="0"/>
              <a:t>Core Idea: Rejects synthetic data and instead pre-trains a foundation model on a large corpus of real-world public datasets.</a:t>
            </a:r>
          </a:p>
          <a:p>
            <a:endParaRPr lang="en-GB" sz="2800" dirty="0"/>
          </a:p>
          <a:p>
            <a:r>
              <a:rPr lang="en-GB" sz="2800" dirty="0"/>
              <a:t>Key Innovations: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/>
              <a:t>Self-Supervised Learning (SSL): Learns from tables by repeatedly masking a random column and training the model to predict it from the other columns.</a:t>
            </a:r>
            <a:br>
              <a:rPr lang="en-GB" sz="2800" dirty="0"/>
            </a:br>
            <a:endParaRPr lang="en-GB" sz="2800" dirty="0"/>
          </a:p>
          <a:p>
            <a:pPr marL="514350" indent="-514350">
              <a:buFont typeface="+mj-lt"/>
              <a:buAutoNum type="arabicPeriod"/>
            </a:pPr>
            <a:r>
              <a:rPr lang="en-GB" sz="2800" dirty="0"/>
              <a:t>Retrieval-based In-Context Learning (ICL): To handle large datasets, it doesn't use the whole table as context. Instead, for each test point, it finds the k-Nearest </a:t>
            </a:r>
            <a:r>
              <a:rPr lang="en-GB" sz="2800" dirty="0" err="1"/>
              <a:t>Neighbors</a:t>
            </a:r>
            <a:r>
              <a:rPr lang="en-GB" sz="2800" dirty="0"/>
              <a:t> (</a:t>
            </a:r>
            <a:r>
              <a:rPr lang="en-GB" sz="2800" dirty="0" err="1"/>
              <a:t>kNN</a:t>
            </a:r>
            <a:r>
              <a:rPr lang="en-GB" sz="2800" dirty="0"/>
              <a:t>) from the training set and uses only those as the context.</a:t>
            </a:r>
            <a:br>
              <a:rPr lang="en-GB" sz="2800" dirty="0"/>
            </a:br>
            <a:endParaRPr lang="en-GB" sz="2800" dirty="0"/>
          </a:p>
          <a:p>
            <a:pPr marL="514350" indent="-514350">
              <a:buFont typeface="+mj-lt"/>
              <a:buAutoNum type="arabicPeriod"/>
            </a:pPr>
            <a:r>
              <a:rPr lang="en-GB" sz="2800" dirty="0"/>
              <a:t>Primary Result: Demonstrates strong scaling laws. Performance predictably improves with more model parameters and, crucially, more real-world pre-training data.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FD283C6-143E-EDE9-4B47-B749E9784F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01390" y="1998685"/>
            <a:ext cx="3729410" cy="346805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62D9F41-146E-D52C-F27C-11A561C615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57381" y="5600700"/>
            <a:ext cx="3937000" cy="3468050"/>
          </a:xfrm>
          <a:prstGeom prst="rect">
            <a:avLst/>
          </a:prstGeom>
        </p:spPr>
      </p:pic>
      <p:sp>
        <p:nvSpPr>
          <p:cNvPr id="10" name="TextBox 11">
            <a:extLst>
              <a:ext uri="{FF2B5EF4-FFF2-40B4-BE49-F238E27FC236}">
                <a16:creationId xmlns:a16="http://schemas.microsoft.com/office/drawing/2014/main" id="{8B6F0F99-5FD2-BC3F-CCB4-5433C39A87A0}"/>
              </a:ext>
            </a:extLst>
          </p:cNvPr>
          <p:cNvSpPr txBox="1"/>
          <p:nvPr/>
        </p:nvSpPr>
        <p:spPr>
          <a:xfrm>
            <a:off x="1028700" y="9609516"/>
            <a:ext cx="952500" cy="3971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dirty="0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rPr>
              <a:t>Pg: 23</a:t>
            </a:r>
          </a:p>
        </p:txBody>
      </p:sp>
    </p:spTree>
    <p:extLst>
      <p:ext uri="{BB962C8B-B14F-4D97-AF65-F5344CB8AC3E}">
        <p14:creationId xmlns:p14="http://schemas.microsoft.com/office/powerpoint/2010/main" val="13645531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A3C462-197C-6472-135F-4547FBAF8F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11990C83-B68A-1899-EC18-91DE42F9283B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9F23A40A-F2E1-72C4-21AB-E3D8855E8166}"/>
              </a:ext>
            </a:extLst>
          </p:cNvPr>
          <p:cNvSpPr txBox="1"/>
          <p:nvPr/>
        </p:nvSpPr>
        <p:spPr>
          <a:xfrm>
            <a:off x="1028700" y="4479925"/>
            <a:ext cx="10858500" cy="24215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 dirty="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Section [04]: Benchmarking</a:t>
            </a:r>
          </a:p>
        </p:txBody>
      </p:sp>
      <p:sp>
        <p:nvSpPr>
          <p:cNvPr id="5" name="AutoShape 5">
            <a:extLst>
              <a:ext uri="{FF2B5EF4-FFF2-40B4-BE49-F238E27FC236}">
                <a16:creationId xmlns:a16="http://schemas.microsoft.com/office/drawing/2014/main" id="{C0BD5F98-71DE-FCE6-2491-733000B551AD}"/>
              </a:ext>
            </a:extLst>
          </p:cNvPr>
          <p:cNvSpPr/>
          <p:nvPr/>
        </p:nvSpPr>
        <p:spPr>
          <a:xfrm>
            <a:off x="1028700" y="4271210"/>
            <a:ext cx="11361420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 dirty="0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007E7FA3-6025-A2B5-CADF-06142919487A}"/>
              </a:ext>
            </a:extLst>
          </p:cNvPr>
          <p:cNvSpPr/>
          <p:nvPr/>
        </p:nvSpPr>
        <p:spPr>
          <a:xfrm>
            <a:off x="15224028" y="312480"/>
            <a:ext cx="2035272" cy="716220"/>
          </a:xfrm>
          <a:custGeom>
            <a:avLst/>
            <a:gdLst/>
            <a:ahLst/>
            <a:cxnLst/>
            <a:rect l="l" t="t" r="r" b="b"/>
            <a:pathLst>
              <a:path w="2035272" h="716220">
                <a:moveTo>
                  <a:pt x="0" y="0"/>
                </a:moveTo>
                <a:lnTo>
                  <a:pt x="2035272" y="0"/>
                </a:lnTo>
                <a:lnTo>
                  <a:pt x="2035272" y="716220"/>
                </a:lnTo>
                <a:lnTo>
                  <a:pt x="0" y="71622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29718" t="-66107" r="-27809" b="-85571"/>
            </a:stretch>
          </a:blipFill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12183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EEA983-E3E1-C0BE-9065-7159C2A289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72213881-FD2C-35CB-9049-925E9EA78D22}"/>
              </a:ext>
            </a:extLst>
          </p:cNvPr>
          <p:cNvSpPr/>
          <p:nvPr/>
        </p:nvSpPr>
        <p:spPr>
          <a:xfrm>
            <a:off x="1028700" y="1028700"/>
            <a:ext cx="162306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 dirty="0"/>
          </a:p>
        </p:txBody>
      </p:sp>
      <p:sp>
        <p:nvSpPr>
          <p:cNvPr id="3" name="AutoShape 3">
            <a:extLst>
              <a:ext uri="{FF2B5EF4-FFF2-40B4-BE49-F238E27FC236}">
                <a16:creationId xmlns:a16="http://schemas.microsoft.com/office/drawing/2014/main" id="{21A2190D-7736-FFF0-2A23-DD956B97F699}"/>
              </a:ext>
            </a:extLst>
          </p:cNvPr>
          <p:cNvSpPr/>
          <p:nvPr/>
        </p:nvSpPr>
        <p:spPr>
          <a:xfrm>
            <a:off x="1028700" y="9277350"/>
            <a:ext cx="162306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 dirty="0"/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B02A52C3-FBC5-DD7A-FF0F-2C1DF8CF5A1B}"/>
              </a:ext>
            </a:extLst>
          </p:cNvPr>
          <p:cNvGrpSpPr>
            <a:grpSpLocks noChangeAspect="1"/>
          </p:cNvGrpSpPr>
          <p:nvPr/>
        </p:nvGrpSpPr>
        <p:grpSpPr>
          <a:xfrm>
            <a:off x="16331765" y="473688"/>
            <a:ext cx="927535" cy="555012"/>
            <a:chOff x="0" y="0"/>
            <a:chExt cx="1855064" cy="1110031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2E5F5F11-3ABF-8818-ABE2-651F561AB3C5}"/>
                </a:ext>
              </a:extLst>
            </p:cNvPr>
            <p:cNvSpPr/>
            <p:nvPr/>
          </p:nvSpPr>
          <p:spPr>
            <a:xfrm>
              <a:off x="63500" y="74168"/>
              <a:ext cx="498348" cy="727329"/>
            </a:xfrm>
            <a:custGeom>
              <a:avLst/>
              <a:gdLst/>
              <a:ahLst/>
              <a:cxnLst/>
              <a:rect l="l" t="t" r="r" b="b"/>
              <a:pathLst>
                <a:path w="498348" h="727329">
                  <a:moveTo>
                    <a:pt x="271526" y="0"/>
                  </a:moveTo>
                  <a:lnTo>
                    <a:pt x="498348" y="0"/>
                  </a:lnTo>
                  <a:lnTo>
                    <a:pt x="213995" y="363601"/>
                  </a:lnTo>
                  <a:lnTo>
                    <a:pt x="498348" y="727329"/>
                  </a:lnTo>
                  <a:lnTo>
                    <a:pt x="271526" y="727329"/>
                  </a:lnTo>
                  <a:lnTo>
                    <a:pt x="0" y="363601"/>
                  </a:lnTo>
                  <a:close/>
                </a:path>
              </a:pathLst>
            </a:custGeom>
            <a:solidFill>
              <a:srgbClr val="FA7040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96A034F2-241E-9629-47A8-F2FF14DC4DE3}"/>
                </a:ext>
              </a:extLst>
            </p:cNvPr>
            <p:cNvSpPr/>
            <p:nvPr/>
          </p:nvSpPr>
          <p:spPr>
            <a:xfrm>
              <a:off x="1293241" y="74168"/>
              <a:ext cx="498348" cy="727329"/>
            </a:xfrm>
            <a:custGeom>
              <a:avLst/>
              <a:gdLst/>
              <a:ahLst/>
              <a:cxnLst/>
              <a:rect l="l" t="t" r="r" b="b"/>
              <a:pathLst>
                <a:path w="498348" h="727329">
                  <a:moveTo>
                    <a:pt x="226822" y="0"/>
                  </a:moveTo>
                  <a:lnTo>
                    <a:pt x="0" y="0"/>
                  </a:lnTo>
                  <a:lnTo>
                    <a:pt x="284353" y="363601"/>
                  </a:lnTo>
                  <a:lnTo>
                    <a:pt x="0" y="727329"/>
                  </a:lnTo>
                  <a:lnTo>
                    <a:pt x="226822" y="727329"/>
                  </a:lnTo>
                  <a:lnTo>
                    <a:pt x="498348" y="363601"/>
                  </a:lnTo>
                  <a:close/>
                </a:path>
              </a:pathLst>
            </a:custGeom>
            <a:solidFill>
              <a:srgbClr val="FA7040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576CAE98-926C-630B-21C7-FB5AFEAB297F}"/>
                </a:ext>
              </a:extLst>
            </p:cNvPr>
            <p:cNvSpPr/>
            <p:nvPr/>
          </p:nvSpPr>
          <p:spPr>
            <a:xfrm>
              <a:off x="611505" y="63500"/>
              <a:ext cx="729107" cy="982980"/>
            </a:xfrm>
            <a:custGeom>
              <a:avLst/>
              <a:gdLst/>
              <a:ahLst/>
              <a:cxnLst/>
              <a:rect l="l" t="t" r="r" b="b"/>
              <a:pathLst>
                <a:path w="729107" h="982980">
                  <a:moveTo>
                    <a:pt x="563499" y="49657"/>
                  </a:moveTo>
                  <a:cubicBezTo>
                    <a:pt x="512191" y="16510"/>
                    <a:pt x="454152" y="0"/>
                    <a:pt x="389255" y="0"/>
                  </a:cubicBezTo>
                  <a:cubicBezTo>
                    <a:pt x="338963" y="0"/>
                    <a:pt x="293624" y="11049"/>
                    <a:pt x="253492" y="33147"/>
                  </a:cubicBezTo>
                  <a:cubicBezTo>
                    <a:pt x="229743" y="46228"/>
                    <a:pt x="208661" y="62103"/>
                    <a:pt x="190373" y="80645"/>
                  </a:cubicBezTo>
                  <a:lnTo>
                    <a:pt x="190373" y="10668"/>
                  </a:lnTo>
                  <a:lnTo>
                    <a:pt x="0" y="10668"/>
                  </a:lnTo>
                  <a:lnTo>
                    <a:pt x="0" y="982980"/>
                  </a:lnTo>
                  <a:lnTo>
                    <a:pt x="188849" y="982980"/>
                  </a:lnTo>
                  <a:lnTo>
                    <a:pt x="188849" y="678053"/>
                  </a:lnTo>
                  <a:cubicBezTo>
                    <a:pt x="207264" y="696468"/>
                    <a:pt x="228473" y="712089"/>
                    <a:pt x="252730" y="725043"/>
                  </a:cubicBezTo>
                  <a:cubicBezTo>
                    <a:pt x="293370" y="746633"/>
                    <a:pt x="338963" y="757428"/>
                    <a:pt x="389255" y="757428"/>
                  </a:cubicBezTo>
                  <a:cubicBezTo>
                    <a:pt x="454152" y="757428"/>
                    <a:pt x="512191" y="740791"/>
                    <a:pt x="563499" y="707771"/>
                  </a:cubicBezTo>
                  <a:cubicBezTo>
                    <a:pt x="614807" y="674751"/>
                    <a:pt x="655193" y="629412"/>
                    <a:pt x="684784" y="572262"/>
                  </a:cubicBezTo>
                  <a:cubicBezTo>
                    <a:pt x="714375" y="515112"/>
                    <a:pt x="729107" y="450850"/>
                    <a:pt x="729107" y="379476"/>
                  </a:cubicBezTo>
                  <a:cubicBezTo>
                    <a:pt x="729107" y="307213"/>
                    <a:pt x="714375" y="242443"/>
                    <a:pt x="684784" y="185166"/>
                  </a:cubicBezTo>
                  <a:cubicBezTo>
                    <a:pt x="655193" y="127889"/>
                    <a:pt x="614807" y="82804"/>
                    <a:pt x="563499" y="49657"/>
                  </a:cubicBezTo>
                  <a:moveTo>
                    <a:pt x="511937" y="481076"/>
                  </a:moveTo>
                  <a:cubicBezTo>
                    <a:pt x="496951" y="510667"/>
                    <a:pt x="475869" y="533781"/>
                    <a:pt x="448818" y="550291"/>
                  </a:cubicBezTo>
                  <a:cubicBezTo>
                    <a:pt x="421767" y="566801"/>
                    <a:pt x="390779" y="575183"/>
                    <a:pt x="355854" y="575183"/>
                  </a:cubicBezTo>
                  <a:cubicBezTo>
                    <a:pt x="320929" y="575183"/>
                    <a:pt x="290195" y="566928"/>
                    <a:pt x="263652" y="550291"/>
                  </a:cubicBezTo>
                  <a:cubicBezTo>
                    <a:pt x="237109" y="533654"/>
                    <a:pt x="216281" y="510667"/>
                    <a:pt x="201168" y="481076"/>
                  </a:cubicBezTo>
                  <a:cubicBezTo>
                    <a:pt x="186055" y="451485"/>
                    <a:pt x="178689" y="417068"/>
                    <a:pt x="178689" y="377952"/>
                  </a:cubicBezTo>
                  <a:cubicBezTo>
                    <a:pt x="178689" y="339852"/>
                    <a:pt x="186182" y="305943"/>
                    <a:pt x="201168" y="276352"/>
                  </a:cubicBezTo>
                  <a:cubicBezTo>
                    <a:pt x="216154" y="246761"/>
                    <a:pt x="237236" y="223647"/>
                    <a:pt x="264287" y="207137"/>
                  </a:cubicBezTo>
                  <a:cubicBezTo>
                    <a:pt x="291338" y="190627"/>
                    <a:pt x="321945" y="182245"/>
                    <a:pt x="355727" y="182245"/>
                  </a:cubicBezTo>
                  <a:cubicBezTo>
                    <a:pt x="390525" y="182245"/>
                    <a:pt x="421513" y="190500"/>
                    <a:pt x="448691" y="207137"/>
                  </a:cubicBezTo>
                  <a:cubicBezTo>
                    <a:pt x="475869" y="223774"/>
                    <a:pt x="496824" y="246761"/>
                    <a:pt x="511810" y="276352"/>
                  </a:cubicBezTo>
                  <a:cubicBezTo>
                    <a:pt x="526796" y="305943"/>
                    <a:pt x="534289" y="339852"/>
                    <a:pt x="534289" y="377952"/>
                  </a:cubicBezTo>
                  <a:cubicBezTo>
                    <a:pt x="534289" y="417068"/>
                    <a:pt x="526796" y="451485"/>
                    <a:pt x="511810" y="481076"/>
                  </a:cubicBezTo>
                </a:path>
              </a:pathLst>
            </a:custGeom>
            <a:solidFill>
              <a:srgbClr val="FA7040"/>
            </a:solidFill>
          </p:spPr>
          <p:txBody>
            <a:bodyPr/>
            <a:lstStyle/>
            <a:p>
              <a:endParaRPr lang="en-US" dirty="0"/>
            </a:p>
          </p:txBody>
        </p:sp>
      </p:grpSp>
      <p:sp>
        <p:nvSpPr>
          <p:cNvPr id="8" name="TextBox 8">
            <a:extLst>
              <a:ext uri="{FF2B5EF4-FFF2-40B4-BE49-F238E27FC236}">
                <a16:creationId xmlns:a16="http://schemas.microsoft.com/office/drawing/2014/main" id="{2D4B7BEF-4131-0738-B16B-9E2953F9EDE2}"/>
              </a:ext>
            </a:extLst>
          </p:cNvPr>
          <p:cNvSpPr txBox="1"/>
          <p:nvPr/>
        </p:nvSpPr>
        <p:spPr>
          <a:xfrm>
            <a:off x="1028700" y="1236622"/>
            <a:ext cx="14592300" cy="8320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4800" b="1" dirty="0">
                <a:solidFill>
                  <a:srgbClr val="000000"/>
                </a:solidFill>
                <a:latin typeface="Outfit Bold"/>
                <a:sym typeface="Outfit Bold"/>
              </a:rPr>
              <a:t>The Problem: Why Our Benchmarks Were Broken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0753EEE5-8BB6-F3F4-B4F6-351F13F6BABA}"/>
              </a:ext>
            </a:extLst>
          </p:cNvPr>
          <p:cNvSpPr txBox="1"/>
          <p:nvPr/>
        </p:nvSpPr>
        <p:spPr>
          <a:xfrm>
            <a:off x="16882846" y="9172575"/>
            <a:ext cx="376454" cy="896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 dirty="0">
                <a:solidFill>
                  <a:srgbClr val="F97141"/>
                </a:solidFill>
                <a:latin typeface="Outfit Bold"/>
                <a:ea typeface="Outfit Bold"/>
                <a:cs typeface="Outfit Bold"/>
                <a:sym typeface="Outfit Bold"/>
              </a:rPr>
              <a:t>&gt;</a:t>
            </a: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1FB7BC25-E78B-66FF-FACA-84222935A784}"/>
              </a:ext>
            </a:extLst>
          </p:cNvPr>
          <p:cNvSpPr txBox="1"/>
          <p:nvPr/>
        </p:nvSpPr>
        <p:spPr>
          <a:xfrm>
            <a:off x="1028700" y="441961"/>
            <a:ext cx="2095500" cy="4032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dirty="0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rPr>
              <a:t>benchmarking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2587218-3A27-8D24-16B0-F21A9873E5CB}"/>
              </a:ext>
            </a:extLst>
          </p:cNvPr>
          <p:cNvSpPr txBox="1"/>
          <p:nvPr/>
        </p:nvSpPr>
        <p:spPr>
          <a:xfrm>
            <a:off x="1028700" y="2068645"/>
            <a:ext cx="8953500" cy="60324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Aft>
                <a:spcPts val="1200"/>
              </a:spcAft>
              <a:buNone/>
            </a:pPr>
            <a:r>
              <a:rPr lang="en-GB" sz="2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The Challenge of Measuring Progress in Tabular ML</a:t>
            </a:r>
            <a:endParaRPr lang="en-GB" sz="2800" b="0" dirty="0">
              <a:effectLst/>
            </a:endParaRPr>
          </a:p>
          <a:p>
            <a:pPr rtl="0">
              <a:spcAft>
                <a:spcPts val="1200"/>
              </a:spcAft>
              <a:buNone/>
            </a:pPr>
            <a:r>
              <a:rPr lang="en-GB" sz="2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Recent research revealed major flaws in existing benchmarks:</a:t>
            </a:r>
            <a:endParaRPr lang="en-GB" sz="2800" b="0" dirty="0">
              <a:effectLst/>
            </a:endParaRPr>
          </a:p>
          <a:p>
            <a:pPr marL="914400" indent="-457200" rtl="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2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Static &amp; Outdated: Benchmarks aren't updated with new models or when flaws are found.</a:t>
            </a:r>
            <a:endParaRPr lang="en-GB" sz="2800" b="0" dirty="0">
              <a:effectLst/>
            </a:endParaRPr>
          </a:p>
          <a:p>
            <a:pPr marL="914400" indent="-457200" rtl="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2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Problematic Data: Heavy use of non-IID datasets, datasets from other domains (images, text), and data with leaks.</a:t>
            </a:r>
            <a:endParaRPr lang="en-GB" sz="2800" b="0" dirty="0">
              <a:effectLst/>
            </a:endParaRPr>
          </a:p>
          <a:p>
            <a:pPr marL="9144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2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Misleading Evaluation: Simple holdout validation underestimates </a:t>
            </a:r>
            <a:r>
              <a:rPr lang="en-GB" sz="2800" dirty="0">
                <a:solidFill>
                  <a:srgbClr val="595959"/>
                </a:solidFill>
                <a:latin typeface="Arial" panose="020B0604020202020204" pitchFamily="34" charset="0"/>
              </a:rPr>
              <a:t>actual </a:t>
            </a:r>
            <a:r>
              <a:rPr lang="en-GB" sz="2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model performance.</a:t>
            </a:r>
            <a:endParaRPr lang="en-GB" sz="2800" b="0" dirty="0">
              <a:effectLst/>
            </a:endParaRPr>
          </a:p>
          <a:p>
            <a:pPr>
              <a:buNone/>
            </a:pPr>
            <a:br>
              <a:rPr lang="en-GB" sz="2800" dirty="0"/>
            </a:br>
            <a:endParaRPr lang="en-IT" sz="28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549D3FD-168E-634E-9709-BC86EFF596F3}"/>
              </a:ext>
            </a:extLst>
          </p:cNvPr>
          <p:cNvSpPr txBox="1"/>
          <p:nvPr/>
        </p:nvSpPr>
        <p:spPr>
          <a:xfrm>
            <a:off x="9982200" y="2127338"/>
            <a:ext cx="7019873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Aft>
                <a:spcPts val="1200"/>
              </a:spcAft>
              <a:buNone/>
            </a:pPr>
            <a:r>
              <a:rPr lang="en-GB" sz="2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Solution: </a:t>
            </a:r>
            <a:r>
              <a:rPr lang="en-GB" sz="2800" b="0" i="0" u="none" strike="noStrike" dirty="0" err="1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TabArena</a:t>
            </a:r>
            <a:r>
              <a:rPr lang="en-GB" sz="2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 - A Living Benchmark</a:t>
            </a:r>
            <a:endParaRPr lang="en-GB" sz="2800" b="0" dirty="0">
              <a:effectLst/>
            </a:endParaRPr>
          </a:p>
          <a:p>
            <a:pPr marL="914400" indent="-457200" rtl="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2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A continuously maintained system with a public leaderboard.</a:t>
            </a:r>
            <a:endParaRPr lang="en-GB" sz="2800" b="0" dirty="0">
              <a:effectLst/>
            </a:endParaRPr>
          </a:p>
          <a:p>
            <a:pPr marL="914400" indent="-457200" rtl="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2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Manually curated 51 high-quality, real-world IID datasets.</a:t>
            </a:r>
            <a:endParaRPr lang="en-GB" sz="2800" b="0" dirty="0">
              <a:effectLst/>
            </a:endParaRPr>
          </a:p>
          <a:p>
            <a:pPr marL="914400" indent="-457200" rtl="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2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Rigorous, fair evaluation protocols.</a:t>
            </a:r>
            <a:endParaRPr lang="en-GB" sz="2800" b="0" dirty="0">
              <a:effectLst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4CDE6AF-2CFB-E089-31C7-8D28DAD854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2200" y="5246015"/>
            <a:ext cx="7772400" cy="3743052"/>
          </a:xfrm>
          <a:prstGeom prst="rect">
            <a:avLst/>
          </a:prstGeom>
        </p:spPr>
      </p:pic>
      <p:sp>
        <p:nvSpPr>
          <p:cNvPr id="10" name="TextBox 11">
            <a:extLst>
              <a:ext uri="{FF2B5EF4-FFF2-40B4-BE49-F238E27FC236}">
                <a16:creationId xmlns:a16="http://schemas.microsoft.com/office/drawing/2014/main" id="{1535118F-4AC0-11CE-BBCE-F09B63208743}"/>
              </a:ext>
            </a:extLst>
          </p:cNvPr>
          <p:cNvSpPr txBox="1"/>
          <p:nvPr/>
        </p:nvSpPr>
        <p:spPr>
          <a:xfrm>
            <a:off x="1028700" y="9609516"/>
            <a:ext cx="952500" cy="3971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dirty="0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rPr>
              <a:t>Pg: 25</a:t>
            </a:r>
          </a:p>
        </p:txBody>
      </p:sp>
    </p:spTree>
    <p:extLst>
      <p:ext uri="{BB962C8B-B14F-4D97-AF65-F5344CB8AC3E}">
        <p14:creationId xmlns:p14="http://schemas.microsoft.com/office/powerpoint/2010/main" val="35857455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2417D6-57A4-B6F6-DF29-B6F4E352F5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28FF838C-8484-FEDD-764C-96B53FF41B90}"/>
              </a:ext>
            </a:extLst>
          </p:cNvPr>
          <p:cNvSpPr/>
          <p:nvPr/>
        </p:nvSpPr>
        <p:spPr>
          <a:xfrm>
            <a:off x="1028700" y="1028700"/>
            <a:ext cx="162306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 dirty="0"/>
          </a:p>
        </p:txBody>
      </p:sp>
      <p:sp>
        <p:nvSpPr>
          <p:cNvPr id="3" name="AutoShape 3">
            <a:extLst>
              <a:ext uri="{FF2B5EF4-FFF2-40B4-BE49-F238E27FC236}">
                <a16:creationId xmlns:a16="http://schemas.microsoft.com/office/drawing/2014/main" id="{323E5E36-B7AC-C9AD-122E-51D027213F8E}"/>
              </a:ext>
            </a:extLst>
          </p:cNvPr>
          <p:cNvSpPr/>
          <p:nvPr/>
        </p:nvSpPr>
        <p:spPr>
          <a:xfrm>
            <a:off x="1028700" y="9277350"/>
            <a:ext cx="162306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 dirty="0"/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BAFD7898-33CF-675B-5926-63A442BB5D78}"/>
              </a:ext>
            </a:extLst>
          </p:cNvPr>
          <p:cNvGrpSpPr>
            <a:grpSpLocks noChangeAspect="1"/>
          </p:cNvGrpSpPr>
          <p:nvPr/>
        </p:nvGrpSpPr>
        <p:grpSpPr>
          <a:xfrm>
            <a:off x="16331765" y="473688"/>
            <a:ext cx="927535" cy="555012"/>
            <a:chOff x="0" y="0"/>
            <a:chExt cx="1855064" cy="1110031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6CE1A9B3-D970-8F30-2EDD-A9D2949F0842}"/>
                </a:ext>
              </a:extLst>
            </p:cNvPr>
            <p:cNvSpPr/>
            <p:nvPr/>
          </p:nvSpPr>
          <p:spPr>
            <a:xfrm>
              <a:off x="63500" y="74168"/>
              <a:ext cx="498348" cy="727329"/>
            </a:xfrm>
            <a:custGeom>
              <a:avLst/>
              <a:gdLst/>
              <a:ahLst/>
              <a:cxnLst/>
              <a:rect l="l" t="t" r="r" b="b"/>
              <a:pathLst>
                <a:path w="498348" h="727329">
                  <a:moveTo>
                    <a:pt x="271526" y="0"/>
                  </a:moveTo>
                  <a:lnTo>
                    <a:pt x="498348" y="0"/>
                  </a:lnTo>
                  <a:lnTo>
                    <a:pt x="213995" y="363601"/>
                  </a:lnTo>
                  <a:lnTo>
                    <a:pt x="498348" y="727329"/>
                  </a:lnTo>
                  <a:lnTo>
                    <a:pt x="271526" y="727329"/>
                  </a:lnTo>
                  <a:lnTo>
                    <a:pt x="0" y="363601"/>
                  </a:lnTo>
                  <a:close/>
                </a:path>
              </a:pathLst>
            </a:custGeom>
            <a:solidFill>
              <a:srgbClr val="FA7040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4EEB1000-86C2-757B-9345-EC1472CCD616}"/>
                </a:ext>
              </a:extLst>
            </p:cNvPr>
            <p:cNvSpPr/>
            <p:nvPr/>
          </p:nvSpPr>
          <p:spPr>
            <a:xfrm>
              <a:off x="1293241" y="74168"/>
              <a:ext cx="498348" cy="727329"/>
            </a:xfrm>
            <a:custGeom>
              <a:avLst/>
              <a:gdLst/>
              <a:ahLst/>
              <a:cxnLst/>
              <a:rect l="l" t="t" r="r" b="b"/>
              <a:pathLst>
                <a:path w="498348" h="727329">
                  <a:moveTo>
                    <a:pt x="226822" y="0"/>
                  </a:moveTo>
                  <a:lnTo>
                    <a:pt x="0" y="0"/>
                  </a:lnTo>
                  <a:lnTo>
                    <a:pt x="284353" y="363601"/>
                  </a:lnTo>
                  <a:lnTo>
                    <a:pt x="0" y="727329"/>
                  </a:lnTo>
                  <a:lnTo>
                    <a:pt x="226822" y="727329"/>
                  </a:lnTo>
                  <a:lnTo>
                    <a:pt x="498348" y="363601"/>
                  </a:lnTo>
                  <a:close/>
                </a:path>
              </a:pathLst>
            </a:custGeom>
            <a:solidFill>
              <a:srgbClr val="FA7040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2D5F172E-0071-CF70-2285-FD28DDC387C3}"/>
                </a:ext>
              </a:extLst>
            </p:cNvPr>
            <p:cNvSpPr/>
            <p:nvPr/>
          </p:nvSpPr>
          <p:spPr>
            <a:xfrm>
              <a:off x="611505" y="63500"/>
              <a:ext cx="729107" cy="982980"/>
            </a:xfrm>
            <a:custGeom>
              <a:avLst/>
              <a:gdLst/>
              <a:ahLst/>
              <a:cxnLst/>
              <a:rect l="l" t="t" r="r" b="b"/>
              <a:pathLst>
                <a:path w="729107" h="982980">
                  <a:moveTo>
                    <a:pt x="563499" y="49657"/>
                  </a:moveTo>
                  <a:cubicBezTo>
                    <a:pt x="512191" y="16510"/>
                    <a:pt x="454152" y="0"/>
                    <a:pt x="389255" y="0"/>
                  </a:cubicBezTo>
                  <a:cubicBezTo>
                    <a:pt x="338963" y="0"/>
                    <a:pt x="293624" y="11049"/>
                    <a:pt x="253492" y="33147"/>
                  </a:cubicBezTo>
                  <a:cubicBezTo>
                    <a:pt x="229743" y="46228"/>
                    <a:pt x="208661" y="62103"/>
                    <a:pt x="190373" y="80645"/>
                  </a:cubicBezTo>
                  <a:lnTo>
                    <a:pt x="190373" y="10668"/>
                  </a:lnTo>
                  <a:lnTo>
                    <a:pt x="0" y="10668"/>
                  </a:lnTo>
                  <a:lnTo>
                    <a:pt x="0" y="982980"/>
                  </a:lnTo>
                  <a:lnTo>
                    <a:pt x="188849" y="982980"/>
                  </a:lnTo>
                  <a:lnTo>
                    <a:pt x="188849" y="678053"/>
                  </a:lnTo>
                  <a:cubicBezTo>
                    <a:pt x="207264" y="696468"/>
                    <a:pt x="228473" y="712089"/>
                    <a:pt x="252730" y="725043"/>
                  </a:cubicBezTo>
                  <a:cubicBezTo>
                    <a:pt x="293370" y="746633"/>
                    <a:pt x="338963" y="757428"/>
                    <a:pt x="389255" y="757428"/>
                  </a:cubicBezTo>
                  <a:cubicBezTo>
                    <a:pt x="454152" y="757428"/>
                    <a:pt x="512191" y="740791"/>
                    <a:pt x="563499" y="707771"/>
                  </a:cubicBezTo>
                  <a:cubicBezTo>
                    <a:pt x="614807" y="674751"/>
                    <a:pt x="655193" y="629412"/>
                    <a:pt x="684784" y="572262"/>
                  </a:cubicBezTo>
                  <a:cubicBezTo>
                    <a:pt x="714375" y="515112"/>
                    <a:pt x="729107" y="450850"/>
                    <a:pt x="729107" y="379476"/>
                  </a:cubicBezTo>
                  <a:cubicBezTo>
                    <a:pt x="729107" y="307213"/>
                    <a:pt x="714375" y="242443"/>
                    <a:pt x="684784" y="185166"/>
                  </a:cubicBezTo>
                  <a:cubicBezTo>
                    <a:pt x="655193" y="127889"/>
                    <a:pt x="614807" y="82804"/>
                    <a:pt x="563499" y="49657"/>
                  </a:cubicBezTo>
                  <a:moveTo>
                    <a:pt x="511937" y="481076"/>
                  </a:moveTo>
                  <a:cubicBezTo>
                    <a:pt x="496951" y="510667"/>
                    <a:pt x="475869" y="533781"/>
                    <a:pt x="448818" y="550291"/>
                  </a:cubicBezTo>
                  <a:cubicBezTo>
                    <a:pt x="421767" y="566801"/>
                    <a:pt x="390779" y="575183"/>
                    <a:pt x="355854" y="575183"/>
                  </a:cubicBezTo>
                  <a:cubicBezTo>
                    <a:pt x="320929" y="575183"/>
                    <a:pt x="290195" y="566928"/>
                    <a:pt x="263652" y="550291"/>
                  </a:cubicBezTo>
                  <a:cubicBezTo>
                    <a:pt x="237109" y="533654"/>
                    <a:pt x="216281" y="510667"/>
                    <a:pt x="201168" y="481076"/>
                  </a:cubicBezTo>
                  <a:cubicBezTo>
                    <a:pt x="186055" y="451485"/>
                    <a:pt x="178689" y="417068"/>
                    <a:pt x="178689" y="377952"/>
                  </a:cubicBezTo>
                  <a:cubicBezTo>
                    <a:pt x="178689" y="339852"/>
                    <a:pt x="186182" y="305943"/>
                    <a:pt x="201168" y="276352"/>
                  </a:cubicBezTo>
                  <a:cubicBezTo>
                    <a:pt x="216154" y="246761"/>
                    <a:pt x="237236" y="223647"/>
                    <a:pt x="264287" y="207137"/>
                  </a:cubicBezTo>
                  <a:cubicBezTo>
                    <a:pt x="291338" y="190627"/>
                    <a:pt x="321945" y="182245"/>
                    <a:pt x="355727" y="182245"/>
                  </a:cubicBezTo>
                  <a:cubicBezTo>
                    <a:pt x="390525" y="182245"/>
                    <a:pt x="421513" y="190500"/>
                    <a:pt x="448691" y="207137"/>
                  </a:cubicBezTo>
                  <a:cubicBezTo>
                    <a:pt x="475869" y="223774"/>
                    <a:pt x="496824" y="246761"/>
                    <a:pt x="511810" y="276352"/>
                  </a:cubicBezTo>
                  <a:cubicBezTo>
                    <a:pt x="526796" y="305943"/>
                    <a:pt x="534289" y="339852"/>
                    <a:pt x="534289" y="377952"/>
                  </a:cubicBezTo>
                  <a:cubicBezTo>
                    <a:pt x="534289" y="417068"/>
                    <a:pt x="526796" y="451485"/>
                    <a:pt x="511810" y="481076"/>
                  </a:cubicBezTo>
                </a:path>
              </a:pathLst>
            </a:custGeom>
            <a:solidFill>
              <a:srgbClr val="FA7040"/>
            </a:solidFill>
          </p:spPr>
          <p:txBody>
            <a:bodyPr/>
            <a:lstStyle/>
            <a:p>
              <a:endParaRPr lang="en-US" dirty="0"/>
            </a:p>
          </p:txBody>
        </p:sp>
      </p:grpSp>
      <p:sp>
        <p:nvSpPr>
          <p:cNvPr id="8" name="TextBox 8">
            <a:extLst>
              <a:ext uri="{FF2B5EF4-FFF2-40B4-BE49-F238E27FC236}">
                <a16:creationId xmlns:a16="http://schemas.microsoft.com/office/drawing/2014/main" id="{3A5AC64E-92BE-5C18-9B43-EB084C0D1F7D}"/>
              </a:ext>
            </a:extLst>
          </p:cNvPr>
          <p:cNvSpPr txBox="1"/>
          <p:nvPr/>
        </p:nvSpPr>
        <p:spPr>
          <a:xfrm>
            <a:off x="1028700" y="1236622"/>
            <a:ext cx="15608818" cy="8320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 b="1" dirty="0" err="1">
                <a:solidFill>
                  <a:srgbClr val="000000"/>
                </a:solidFill>
                <a:latin typeface="Outfit Bold"/>
                <a:ea typeface="Outfit Bold"/>
                <a:cs typeface="Outfit Bold"/>
                <a:sym typeface="Outfit Bold"/>
              </a:rPr>
              <a:t>TabArena's</a:t>
            </a:r>
            <a:r>
              <a:rPr lang="en-US" sz="5000" b="1" dirty="0">
                <a:solidFill>
                  <a:srgbClr val="000000"/>
                </a:solidFill>
                <a:latin typeface="Outfit Bold"/>
                <a:ea typeface="Outfit Bold"/>
                <a:cs typeface="Outfit Bold"/>
                <a:sym typeface="Outfit Bold"/>
              </a:rPr>
              <a:t> Key Findings: The New State-of-the-Art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F6B2F509-A49C-B57D-3A8D-69EC99C78E7C}"/>
              </a:ext>
            </a:extLst>
          </p:cNvPr>
          <p:cNvSpPr txBox="1"/>
          <p:nvPr/>
        </p:nvSpPr>
        <p:spPr>
          <a:xfrm>
            <a:off x="16882846" y="9172575"/>
            <a:ext cx="376454" cy="896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 dirty="0">
                <a:solidFill>
                  <a:srgbClr val="F97141"/>
                </a:solidFill>
                <a:latin typeface="Outfit Bold"/>
                <a:ea typeface="Outfit Bold"/>
                <a:cs typeface="Outfit Bold"/>
                <a:sym typeface="Outfit Bold"/>
              </a:rPr>
              <a:t>&gt;</a:t>
            </a: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0095021B-3AF5-9B79-2031-29CA031F24B7}"/>
              </a:ext>
            </a:extLst>
          </p:cNvPr>
          <p:cNvSpPr txBox="1"/>
          <p:nvPr/>
        </p:nvSpPr>
        <p:spPr>
          <a:xfrm>
            <a:off x="1028700" y="441961"/>
            <a:ext cx="2095500" cy="4032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dirty="0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rPr>
              <a:t>Benchmarking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6990A9-B688-5BCD-A921-303AAB539C17}"/>
              </a:ext>
            </a:extLst>
          </p:cNvPr>
          <p:cNvSpPr txBox="1"/>
          <p:nvPr/>
        </p:nvSpPr>
        <p:spPr>
          <a:xfrm>
            <a:off x="1219200" y="2276566"/>
            <a:ext cx="10439400" cy="70480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Aft>
                <a:spcPts val="1200"/>
              </a:spcAft>
              <a:buNone/>
            </a:pPr>
            <a:r>
              <a:rPr lang="en-GB" sz="2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Finding 1: Deep Learning is Now a Top Contender</a:t>
            </a:r>
            <a:endParaRPr lang="en-GB" sz="2800" b="0" dirty="0">
              <a:effectLst/>
            </a:endParaRPr>
          </a:p>
          <a:p>
            <a:pPr marL="457200" rtl="0">
              <a:spcAft>
                <a:spcPts val="1200"/>
              </a:spcAft>
              <a:buNone/>
            </a:pPr>
            <a:r>
              <a:rPr lang="en-GB" sz="2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With sufficient tuning time and post-hoc </a:t>
            </a:r>
            <a:r>
              <a:rPr lang="en-GB" sz="2800" b="0" i="0" u="none" strike="noStrike" dirty="0" err="1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ensembling</a:t>
            </a:r>
            <a:r>
              <a:rPr lang="en-GB" sz="2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, the best Deep Learning models (e.g., </a:t>
            </a:r>
            <a:r>
              <a:rPr lang="en-GB" sz="2800" b="0" i="0" u="none" strike="noStrike" dirty="0" err="1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TabM</a:t>
            </a:r>
            <a:r>
              <a:rPr lang="en-GB" sz="2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n-GB" sz="2800" b="0" i="0" u="none" strike="noStrike" dirty="0" err="1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RealMLP</a:t>
            </a:r>
            <a:r>
              <a:rPr lang="en-GB" sz="2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) are now equal to or better than top Gradient Boosted Trees (GBDTs).</a:t>
            </a:r>
            <a:endParaRPr lang="en-GB" sz="2800" b="0" dirty="0">
              <a:effectLst/>
            </a:endParaRPr>
          </a:p>
          <a:p>
            <a:pPr rtl="0">
              <a:spcAft>
                <a:spcPts val="1200"/>
              </a:spcAft>
              <a:buNone/>
            </a:pPr>
            <a:r>
              <a:rPr lang="en-GB" sz="2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Finding 2: Foundation Models Dominate on Small Data</a:t>
            </a:r>
            <a:endParaRPr lang="en-GB" sz="2800" b="0" dirty="0">
              <a:effectLst/>
            </a:endParaRPr>
          </a:p>
          <a:p>
            <a:pPr marL="457200" rtl="0">
              <a:spcAft>
                <a:spcPts val="1200"/>
              </a:spcAft>
              <a:buNone/>
            </a:pPr>
            <a:r>
              <a:rPr lang="en-GB" sz="2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On compatible datasets (≤10k samples), </a:t>
            </a:r>
            <a:r>
              <a:rPr lang="en-GB" sz="2800" b="0" i="0" u="none" strike="noStrike" dirty="0" err="1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TabPFN</a:t>
            </a:r>
            <a:r>
              <a:rPr lang="en-GB" sz="2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 v2 outperforms all other models, establishing itself as the go-to for the small data regime.</a:t>
            </a:r>
            <a:endParaRPr lang="en-GB" sz="2800" b="0" dirty="0">
              <a:effectLst/>
            </a:endParaRPr>
          </a:p>
          <a:p>
            <a:pPr rtl="0">
              <a:spcAft>
                <a:spcPts val="1200"/>
              </a:spcAft>
              <a:buNone/>
            </a:pPr>
            <a:r>
              <a:rPr lang="en-GB" sz="2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Finding 3: </a:t>
            </a:r>
            <a:r>
              <a:rPr lang="en-GB" sz="2800" b="0" i="0" u="none" strike="noStrike" dirty="0" err="1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Ensembling</a:t>
            </a:r>
            <a:r>
              <a:rPr lang="en-GB" sz="2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 is Key to Peak Performance</a:t>
            </a:r>
            <a:endParaRPr lang="en-GB" sz="2800" b="0" dirty="0">
              <a:effectLst/>
            </a:endParaRPr>
          </a:p>
          <a:p>
            <a:pPr marL="457200" rtl="0">
              <a:spcAft>
                <a:spcPts val="1200"/>
              </a:spcAft>
              <a:buNone/>
            </a:pPr>
            <a:r>
              <a:rPr lang="en-GB" sz="2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The model rankings change significantly when </a:t>
            </a:r>
            <a:r>
              <a:rPr lang="en-GB" sz="2800" b="0" i="0" u="none" strike="noStrike" dirty="0" err="1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ensembling</a:t>
            </a:r>
            <a:r>
              <a:rPr lang="en-GB" sz="2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 multiple hyperparameter configurations. This is critical for unlocking a model's full potential.</a:t>
            </a:r>
            <a:endParaRPr lang="en-GB" sz="2800" b="0" dirty="0">
              <a:effectLst/>
            </a:endParaRPr>
          </a:p>
          <a:p>
            <a:pPr>
              <a:buNone/>
            </a:pPr>
            <a:br>
              <a:rPr lang="en-GB" sz="2800" dirty="0"/>
            </a:br>
            <a:endParaRPr lang="en-IT" sz="28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F39EC42-DD99-2F8E-1998-453C5645D9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06273" y="2171700"/>
            <a:ext cx="4495800" cy="37592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3F1A4C2-23C4-0E04-0D39-246228DF3B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61988" y="5600700"/>
            <a:ext cx="4178300" cy="3619500"/>
          </a:xfrm>
          <a:prstGeom prst="rect">
            <a:avLst/>
          </a:prstGeom>
        </p:spPr>
      </p:pic>
      <p:sp>
        <p:nvSpPr>
          <p:cNvPr id="10" name="TextBox 11">
            <a:extLst>
              <a:ext uri="{FF2B5EF4-FFF2-40B4-BE49-F238E27FC236}">
                <a16:creationId xmlns:a16="http://schemas.microsoft.com/office/drawing/2014/main" id="{92DE849D-7A4D-D2B0-869F-824B975D53F4}"/>
              </a:ext>
            </a:extLst>
          </p:cNvPr>
          <p:cNvSpPr txBox="1"/>
          <p:nvPr/>
        </p:nvSpPr>
        <p:spPr>
          <a:xfrm>
            <a:off x="1028700" y="9609516"/>
            <a:ext cx="952500" cy="3971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dirty="0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rPr>
              <a:t>Pg: 26</a:t>
            </a:r>
          </a:p>
        </p:txBody>
      </p:sp>
    </p:spTree>
    <p:extLst>
      <p:ext uri="{BB962C8B-B14F-4D97-AF65-F5344CB8AC3E}">
        <p14:creationId xmlns:p14="http://schemas.microsoft.com/office/powerpoint/2010/main" val="15570887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9EFD49-B1EB-6E2B-ED04-88A259A6A8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E05E7B0F-09AD-CC0F-B21C-1A838ED39D04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A4CC8447-60CF-5FA4-5EEC-754EF74184EE}"/>
              </a:ext>
            </a:extLst>
          </p:cNvPr>
          <p:cNvSpPr txBox="1"/>
          <p:nvPr/>
        </p:nvSpPr>
        <p:spPr>
          <a:xfrm>
            <a:off x="1028700" y="4479925"/>
            <a:ext cx="10858500" cy="11648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 dirty="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Section [05]: Summing up</a:t>
            </a:r>
          </a:p>
        </p:txBody>
      </p:sp>
      <p:sp>
        <p:nvSpPr>
          <p:cNvPr id="5" name="AutoShape 5">
            <a:extLst>
              <a:ext uri="{FF2B5EF4-FFF2-40B4-BE49-F238E27FC236}">
                <a16:creationId xmlns:a16="http://schemas.microsoft.com/office/drawing/2014/main" id="{5295F2E6-7FFD-D8E2-BBA0-1D8FB0DB2F2C}"/>
              </a:ext>
            </a:extLst>
          </p:cNvPr>
          <p:cNvSpPr/>
          <p:nvPr/>
        </p:nvSpPr>
        <p:spPr>
          <a:xfrm>
            <a:off x="1028700" y="4271210"/>
            <a:ext cx="11361420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 dirty="0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C26A0EA4-C9EB-436D-A31D-AC00684AFFB2}"/>
              </a:ext>
            </a:extLst>
          </p:cNvPr>
          <p:cNvSpPr/>
          <p:nvPr/>
        </p:nvSpPr>
        <p:spPr>
          <a:xfrm>
            <a:off x="15224028" y="312480"/>
            <a:ext cx="2035272" cy="716220"/>
          </a:xfrm>
          <a:custGeom>
            <a:avLst/>
            <a:gdLst/>
            <a:ahLst/>
            <a:cxnLst/>
            <a:rect l="l" t="t" r="r" b="b"/>
            <a:pathLst>
              <a:path w="2035272" h="716220">
                <a:moveTo>
                  <a:pt x="0" y="0"/>
                </a:moveTo>
                <a:lnTo>
                  <a:pt x="2035272" y="0"/>
                </a:lnTo>
                <a:lnTo>
                  <a:pt x="2035272" y="716220"/>
                </a:lnTo>
                <a:lnTo>
                  <a:pt x="0" y="71622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29718" t="-66107" r="-27809" b="-85571"/>
            </a:stretch>
          </a:blipFill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35714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3B8F71-9C55-337A-FC8B-01E8379C11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F48AE34F-2473-AC16-5815-5BB88E3F948F}"/>
              </a:ext>
            </a:extLst>
          </p:cNvPr>
          <p:cNvSpPr/>
          <p:nvPr/>
        </p:nvSpPr>
        <p:spPr>
          <a:xfrm>
            <a:off x="1028700" y="1028700"/>
            <a:ext cx="162306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 dirty="0"/>
          </a:p>
        </p:txBody>
      </p:sp>
      <p:sp>
        <p:nvSpPr>
          <p:cNvPr id="3" name="AutoShape 3">
            <a:extLst>
              <a:ext uri="{FF2B5EF4-FFF2-40B4-BE49-F238E27FC236}">
                <a16:creationId xmlns:a16="http://schemas.microsoft.com/office/drawing/2014/main" id="{06AECDAA-A248-467D-AB7A-76E9F4C11F8D}"/>
              </a:ext>
            </a:extLst>
          </p:cNvPr>
          <p:cNvSpPr/>
          <p:nvPr/>
        </p:nvSpPr>
        <p:spPr>
          <a:xfrm>
            <a:off x="1028700" y="9277350"/>
            <a:ext cx="162306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 dirty="0"/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29462EA0-AA28-9B43-2DA1-1D0D9D920CD5}"/>
              </a:ext>
            </a:extLst>
          </p:cNvPr>
          <p:cNvGrpSpPr>
            <a:grpSpLocks noChangeAspect="1"/>
          </p:cNvGrpSpPr>
          <p:nvPr/>
        </p:nvGrpSpPr>
        <p:grpSpPr>
          <a:xfrm>
            <a:off x="16331765" y="473688"/>
            <a:ext cx="927535" cy="555012"/>
            <a:chOff x="0" y="0"/>
            <a:chExt cx="1855064" cy="1110031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052AD6F9-E9EB-689B-0010-25A1E7EC7D14}"/>
                </a:ext>
              </a:extLst>
            </p:cNvPr>
            <p:cNvSpPr/>
            <p:nvPr/>
          </p:nvSpPr>
          <p:spPr>
            <a:xfrm>
              <a:off x="63500" y="74168"/>
              <a:ext cx="498348" cy="727329"/>
            </a:xfrm>
            <a:custGeom>
              <a:avLst/>
              <a:gdLst/>
              <a:ahLst/>
              <a:cxnLst/>
              <a:rect l="l" t="t" r="r" b="b"/>
              <a:pathLst>
                <a:path w="498348" h="727329">
                  <a:moveTo>
                    <a:pt x="271526" y="0"/>
                  </a:moveTo>
                  <a:lnTo>
                    <a:pt x="498348" y="0"/>
                  </a:lnTo>
                  <a:lnTo>
                    <a:pt x="213995" y="363601"/>
                  </a:lnTo>
                  <a:lnTo>
                    <a:pt x="498348" y="727329"/>
                  </a:lnTo>
                  <a:lnTo>
                    <a:pt x="271526" y="727329"/>
                  </a:lnTo>
                  <a:lnTo>
                    <a:pt x="0" y="363601"/>
                  </a:lnTo>
                  <a:close/>
                </a:path>
              </a:pathLst>
            </a:custGeom>
            <a:solidFill>
              <a:srgbClr val="FA7040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025CB5C4-E8F6-165B-819F-364BC1E756EB}"/>
                </a:ext>
              </a:extLst>
            </p:cNvPr>
            <p:cNvSpPr/>
            <p:nvPr/>
          </p:nvSpPr>
          <p:spPr>
            <a:xfrm>
              <a:off x="1293241" y="74168"/>
              <a:ext cx="498348" cy="727329"/>
            </a:xfrm>
            <a:custGeom>
              <a:avLst/>
              <a:gdLst/>
              <a:ahLst/>
              <a:cxnLst/>
              <a:rect l="l" t="t" r="r" b="b"/>
              <a:pathLst>
                <a:path w="498348" h="727329">
                  <a:moveTo>
                    <a:pt x="226822" y="0"/>
                  </a:moveTo>
                  <a:lnTo>
                    <a:pt x="0" y="0"/>
                  </a:lnTo>
                  <a:lnTo>
                    <a:pt x="284353" y="363601"/>
                  </a:lnTo>
                  <a:lnTo>
                    <a:pt x="0" y="727329"/>
                  </a:lnTo>
                  <a:lnTo>
                    <a:pt x="226822" y="727329"/>
                  </a:lnTo>
                  <a:lnTo>
                    <a:pt x="498348" y="363601"/>
                  </a:lnTo>
                  <a:close/>
                </a:path>
              </a:pathLst>
            </a:custGeom>
            <a:solidFill>
              <a:srgbClr val="FA7040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06732B5B-312B-7948-2829-BFF9E5E18A36}"/>
                </a:ext>
              </a:extLst>
            </p:cNvPr>
            <p:cNvSpPr/>
            <p:nvPr/>
          </p:nvSpPr>
          <p:spPr>
            <a:xfrm>
              <a:off x="611505" y="63500"/>
              <a:ext cx="729107" cy="982980"/>
            </a:xfrm>
            <a:custGeom>
              <a:avLst/>
              <a:gdLst/>
              <a:ahLst/>
              <a:cxnLst/>
              <a:rect l="l" t="t" r="r" b="b"/>
              <a:pathLst>
                <a:path w="729107" h="982980">
                  <a:moveTo>
                    <a:pt x="563499" y="49657"/>
                  </a:moveTo>
                  <a:cubicBezTo>
                    <a:pt x="512191" y="16510"/>
                    <a:pt x="454152" y="0"/>
                    <a:pt x="389255" y="0"/>
                  </a:cubicBezTo>
                  <a:cubicBezTo>
                    <a:pt x="338963" y="0"/>
                    <a:pt x="293624" y="11049"/>
                    <a:pt x="253492" y="33147"/>
                  </a:cubicBezTo>
                  <a:cubicBezTo>
                    <a:pt x="229743" y="46228"/>
                    <a:pt x="208661" y="62103"/>
                    <a:pt x="190373" y="80645"/>
                  </a:cubicBezTo>
                  <a:lnTo>
                    <a:pt x="190373" y="10668"/>
                  </a:lnTo>
                  <a:lnTo>
                    <a:pt x="0" y="10668"/>
                  </a:lnTo>
                  <a:lnTo>
                    <a:pt x="0" y="982980"/>
                  </a:lnTo>
                  <a:lnTo>
                    <a:pt x="188849" y="982980"/>
                  </a:lnTo>
                  <a:lnTo>
                    <a:pt x="188849" y="678053"/>
                  </a:lnTo>
                  <a:cubicBezTo>
                    <a:pt x="207264" y="696468"/>
                    <a:pt x="228473" y="712089"/>
                    <a:pt x="252730" y="725043"/>
                  </a:cubicBezTo>
                  <a:cubicBezTo>
                    <a:pt x="293370" y="746633"/>
                    <a:pt x="338963" y="757428"/>
                    <a:pt x="389255" y="757428"/>
                  </a:cubicBezTo>
                  <a:cubicBezTo>
                    <a:pt x="454152" y="757428"/>
                    <a:pt x="512191" y="740791"/>
                    <a:pt x="563499" y="707771"/>
                  </a:cubicBezTo>
                  <a:cubicBezTo>
                    <a:pt x="614807" y="674751"/>
                    <a:pt x="655193" y="629412"/>
                    <a:pt x="684784" y="572262"/>
                  </a:cubicBezTo>
                  <a:cubicBezTo>
                    <a:pt x="714375" y="515112"/>
                    <a:pt x="729107" y="450850"/>
                    <a:pt x="729107" y="379476"/>
                  </a:cubicBezTo>
                  <a:cubicBezTo>
                    <a:pt x="729107" y="307213"/>
                    <a:pt x="714375" y="242443"/>
                    <a:pt x="684784" y="185166"/>
                  </a:cubicBezTo>
                  <a:cubicBezTo>
                    <a:pt x="655193" y="127889"/>
                    <a:pt x="614807" y="82804"/>
                    <a:pt x="563499" y="49657"/>
                  </a:cubicBezTo>
                  <a:moveTo>
                    <a:pt x="511937" y="481076"/>
                  </a:moveTo>
                  <a:cubicBezTo>
                    <a:pt x="496951" y="510667"/>
                    <a:pt x="475869" y="533781"/>
                    <a:pt x="448818" y="550291"/>
                  </a:cubicBezTo>
                  <a:cubicBezTo>
                    <a:pt x="421767" y="566801"/>
                    <a:pt x="390779" y="575183"/>
                    <a:pt x="355854" y="575183"/>
                  </a:cubicBezTo>
                  <a:cubicBezTo>
                    <a:pt x="320929" y="575183"/>
                    <a:pt x="290195" y="566928"/>
                    <a:pt x="263652" y="550291"/>
                  </a:cubicBezTo>
                  <a:cubicBezTo>
                    <a:pt x="237109" y="533654"/>
                    <a:pt x="216281" y="510667"/>
                    <a:pt x="201168" y="481076"/>
                  </a:cubicBezTo>
                  <a:cubicBezTo>
                    <a:pt x="186055" y="451485"/>
                    <a:pt x="178689" y="417068"/>
                    <a:pt x="178689" y="377952"/>
                  </a:cubicBezTo>
                  <a:cubicBezTo>
                    <a:pt x="178689" y="339852"/>
                    <a:pt x="186182" y="305943"/>
                    <a:pt x="201168" y="276352"/>
                  </a:cubicBezTo>
                  <a:cubicBezTo>
                    <a:pt x="216154" y="246761"/>
                    <a:pt x="237236" y="223647"/>
                    <a:pt x="264287" y="207137"/>
                  </a:cubicBezTo>
                  <a:cubicBezTo>
                    <a:pt x="291338" y="190627"/>
                    <a:pt x="321945" y="182245"/>
                    <a:pt x="355727" y="182245"/>
                  </a:cubicBezTo>
                  <a:cubicBezTo>
                    <a:pt x="390525" y="182245"/>
                    <a:pt x="421513" y="190500"/>
                    <a:pt x="448691" y="207137"/>
                  </a:cubicBezTo>
                  <a:cubicBezTo>
                    <a:pt x="475869" y="223774"/>
                    <a:pt x="496824" y="246761"/>
                    <a:pt x="511810" y="276352"/>
                  </a:cubicBezTo>
                  <a:cubicBezTo>
                    <a:pt x="526796" y="305943"/>
                    <a:pt x="534289" y="339852"/>
                    <a:pt x="534289" y="377952"/>
                  </a:cubicBezTo>
                  <a:cubicBezTo>
                    <a:pt x="534289" y="417068"/>
                    <a:pt x="526796" y="451485"/>
                    <a:pt x="511810" y="481076"/>
                  </a:cubicBezTo>
                </a:path>
              </a:pathLst>
            </a:custGeom>
            <a:solidFill>
              <a:srgbClr val="FA7040"/>
            </a:solidFill>
          </p:spPr>
          <p:txBody>
            <a:bodyPr/>
            <a:lstStyle/>
            <a:p>
              <a:endParaRPr lang="en-US" dirty="0"/>
            </a:p>
          </p:txBody>
        </p:sp>
      </p:grpSp>
      <p:sp>
        <p:nvSpPr>
          <p:cNvPr id="8" name="TextBox 8">
            <a:extLst>
              <a:ext uri="{FF2B5EF4-FFF2-40B4-BE49-F238E27FC236}">
                <a16:creationId xmlns:a16="http://schemas.microsoft.com/office/drawing/2014/main" id="{4E2DE6DB-C735-1A2D-2B1A-86A223D05623}"/>
              </a:ext>
            </a:extLst>
          </p:cNvPr>
          <p:cNvSpPr txBox="1"/>
          <p:nvPr/>
        </p:nvSpPr>
        <p:spPr>
          <a:xfrm>
            <a:off x="1028700" y="1236622"/>
            <a:ext cx="16725900" cy="8320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 b="1" dirty="0">
                <a:solidFill>
                  <a:srgbClr val="000000"/>
                </a:solidFill>
                <a:latin typeface="Outfit Bold"/>
                <a:ea typeface="Outfit Bold"/>
                <a:cs typeface="Outfit Bold"/>
                <a:sym typeface="Outfit Bold"/>
              </a:rPr>
              <a:t>A New Perspective: Beyond the "Trees vs. DNN" Debate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DC9783E0-7B18-6BE9-9BE8-BC1528EA5819}"/>
              </a:ext>
            </a:extLst>
          </p:cNvPr>
          <p:cNvSpPr txBox="1"/>
          <p:nvPr/>
        </p:nvSpPr>
        <p:spPr>
          <a:xfrm>
            <a:off x="16882846" y="9172575"/>
            <a:ext cx="376454" cy="896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 dirty="0">
                <a:solidFill>
                  <a:srgbClr val="F97141"/>
                </a:solidFill>
                <a:latin typeface="Outfit Bold"/>
                <a:ea typeface="Outfit Bold"/>
                <a:cs typeface="Outfit Bold"/>
                <a:sym typeface="Outfit Bold"/>
              </a:rPr>
              <a:t>&gt;</a:t>
            </a: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83B5EA59-AE5B-F820-12DE-BA084305A8CC}"/>
              </a:ext>
            </a:extLst>
          </p:cNvPr>
          <p:cNvSpPr txBox="1"/>
          <p:nvPr/>
        </p:nvSpPr>
        <p:spPr>
          <a:xfrm>
            <a:off x="1028700" y="441961"/>
            <a:ext cx="1714500" cy="4057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dirty="0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rPr>
              <a:t>Summing up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A157EB-7CD7-B452-2344-883DD5228D36}"/>
              </a:ext>
            </a:extLst>
          </p:cNvPr>
          <p:cNvSpPr txBox="1"/>
          <p:nvPr/>
        </p:nvSpPr>
        <p:spPr>
          <a:xfrm>
            <a:off x="1143000" y="2247900"/>
            <a:ext cx="10439400" cy="80637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Aft>
                <a:spcPts val="1200"/>
              </a:spcAft>
              <a:buNone/>
            </a:pPr>
            <a:r>
              <a:rPr lang="en-GB" sz="2800" b="1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The "GBDT vs. Deep Learning" debate is a false dichotomy.</a:t>
            </a:r>
            <a:endParaRPr lang="en-GB" sz="2800" b="1" dirty="0">
              <a:effectLst/>
            </a:endParaRPr>
          </a:p>
          <a:p>
            <a:pPr marL="914400" indent="-457200" rtl="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2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The True SOTA is a Diverse Ensemble</a:t>
            </a:r>
            <a:endParaRPr lang="en-GB" sz="2800" b="0" dirty="0">
              <a:effectLst/>
            </a:endParaRPr>
          </a:p>
          <a:p>
            <a:pPr marL="914400" indent="-457200" rtl="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2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The single best-performing system in the benchmark is a simulated ensemble of all models in </a:t>
            </a:r>
            <a:r>
              <a:rPr lang="en-GB" sz="2800" b="0" i="0" u="none" strike="noStrike" dirty="0" err="1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TabArena</a:t>
            </a:r>
            <a:r>
              <a:rPr lang="en-GB" sz="2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.</a:t>
            </a:r>
            <a:endParaRPr lang="en-GB" sz="2800" b="0" dirty="0">
              <a:effectLst/>
            </a:endParaRP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2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This pipeline outperforms any single model, including the top GBDTs and NNs.</a:t>
            </a:r>
            <a:endParaRPr lang="en-GB" sz="2800" b="0" dirty="0">
              <a:effectLst/>
            </a:endParaRPr>
          </a:p>
          <a:p>
            <a:pPr rtl="0">
              <a:spcAft>
                <a:spcPts val="1200"/>
              </a:spcAft>
              <a:buNone/>
            </a:pPr>
            <a:r>
              <a:rPr lang="en-GB" sz="2800" b="1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The Future is Collaboration, Not Competition</a:t>
            </a:r>
            <a:endParaRPr lang="en-GB" sz="2800" b="1" dirty="0">
              <a:effectLst/>
            </a:endParaRPr>
          </a:p>
          <a:p>
            <a:pPr marL="914400" indent="-457200" rtl="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2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The research goal should shift from finding a single "best" model to creating novel, diverse models that contribute unique predictive power to ensembles.</a:t>
            </a:r>
            <a:endParaRPr lang="en-GB" sz="2800" b="0" dirty="0">
              <a:effectLst/>
            </a:endParaRPr>
          </a:p>
          <a:p>
            <a:pPr marL="9144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2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For practitioners, this reinforces </a:t>
            </a:r>
            <a:r>
              <a:rPr lang="en-GB" sz="2800" dirty="0">
                <a:solidFill>
                  <a:srgbClr val="595959"/>
                </a:solidFill>
                <a:latin typeface="Arial" panose="020B0604020202020204" pitchFamily="34" charset="0"/>
              </a:rPr>
              <a:t>the notion that using Kaggle style </a:t>
            </a:r>
            <a:r>
              <a:rPr lang="en-GB" sz="2800" dirty="0" err="1">
                <a:solidFill>
                  <a:srgbClr val="595959"/>
                </a:solidFill>
                <a:latin typeface="Arial" panose="020B0604020202020204" pitchFamily="34" charset="0"/>
              </a:rPr>
              <a:t>ensembling</a:t>
            </a:r>
            <a:r>
              <a:rPr lang="en-GB" sz="2800" dirty="0">
                <a:solidFill>
                  <a:srgbClr val="595959"/>
                </a:solidFill>
                <a:latin typeface="Arial" panose="020B0604020202020204" pitchFamily="34" charset="0"/>
              </a:rPr>
              <a:t> strategies (such as done by </a:t>
            </a:r>
            <a:r>
              <a:rPr lang="en-GB" sz="2800" dirty="0" err="1">
                <a:solidFill>
                  <a:srgbClr val="595959"/>
                </a:solidFill>
                <a:latin typeface="Arial" panose="020B0604020202020204" pitchFamily="34" charset="0"/>
              </a:rPr>
              <a:t>AutoGluon</a:t>
            </a:r>
            <a:r>
              <a:rPr lang="en-GB" sz="2800" dirty="0">
                <a:solidFill>
                  <a:srgbClr val="595959"/>
                </a:solidFill>
                <a:latin typeface="Arial" panose="020B0604020202020204" pitchFamily="34" charset="0"/>
              </a:rPr>
              <a:t>, the reference pipeline in </a:t>
            </a:r>
            <a:r>
              <a:rPr lang="en-GB" sz="2800" dirty="0" err="1">
                <a:solidFill>
                  <a:srgbClr val="595959"/>
                </a:solidFill>
                <a:latin typeface="Arial" panose="020B0604020202020204" pitchFamily="34" charset="0"/>
              </a:rPr>
              <a:t>TabArena</a:t>
            </a:r>
            <a:r>
              <a:rPr lang="en-GB" sz="2800" dirty="0">
                <a:solidFill>
                  <a:srgbClr val="595959"/>
                </a:solidFill>
                <a:latin typeface="Arial" panose="020B0604020202020204" pitchFamily="34" charset="0"/>
              </a:rPr>
              <a:t>) is the most reliable path to achieving </a:t>
            </a:r>
            <a:r>
              <a:rPr lang="en-GB" sz="2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state-of-the-art results.</a:t>
            </a:r>
            <a:endParaRPr lang="en-GB" sz="2800" b="0" dirty="0">
              <a:effectLst/>
            </a:endParaRPr>
          </a:p>
          <a:p>
            <a:pPr>
              <a:buNone/>
            </a:pPr>
            <a:br>
              <a:rPr lang="en-GB" sz="2800" dirty="0"/>
            </a:br>
            <a:endParaRPr lang="en-IT" sz="28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BDD2145-40CE-8956-A736-CAE847F3FE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63400" y="2324100"/>
            <a:ext cx="5640570" cy="4559275"/>
          </a:xfrm>
          <a:prstGeom prst="rect">
            <a:avLst/>
          </a:prstGeom>
        </p:spPr>
      </p:pic>
      <p:sp>
        <p:nvSpPr>
          <p:cNvPr id="10" name="TextBox 11">
            <a:extLst>
              <a:ext uri="{FF2B5EF4-FFF2-40B4-BE49-F238E27FC236}">
                <a16:creationId xmlns:a16="http://schemas.microsoft.com/office/drawing/2014/main" id="{7CC63AD4-7539-FD3B-C172-E94FBE79DEF2}"/>
              </a:ext>
            </a:extLst>
          </p:cNvPr>
          <p:cNvSpPr txBox="1"/>
          <p:nvPr/>
        </p:nvSpPr>
        <p:spPr>
          <a:xfrm>
            <a:off x="1028700" y="9609516"/>
            <a:ext cx="952500" cy="3971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dirty="0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rPr>
              <a:t>Pg: 28</a:t>
            </a:r>
          </a:p>
        </p:txBody>
      </p:sp>
    </p:spTree>
    <p:extLst>
      <p:ext uri="{BB962C8B-B14F-4D97-AF65-F5344CB8AC3E}">
        <p14:creationId xmlns:p14="http://schemas.microsoft.com/office/powerpoint/2010/main" val="182822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89DD6B-C57D-E640-8E05-300AEE0C9B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3E241BFF-40EB-3205-ABC8-A7334C35EC95}"/>
              </a:ext>
            </a:extLst>
          </p:cNvPr>
          <p:cNvSpPr/>
          <p:nvPr/>
        </p:nvSpPr>
        <p:spPr>
          <a:xfrm>
            <a:off x="1028700" y="1028700"/>
            <a:ext cx="162306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 dirty="0"/>
          </a:p>
        </p:txBody>
      </p:sp>
      <p:sp>
        <p:nvSpPr>
          <p:cNvPr id="3" name="AutoShape 3">
            <a:extLst>
              <a:ext uri="{FF2B5EF4-FFF2-40B4-BE49-F238E27FC236}">
                <a16:creationId xmlns:a16="http://schemas.microsoft.com/office/drawing/2014/main" id="{9EFAEDFC-B75A-4A3C-A856-2CD1B288B2EC}"/>
              </a:ext>
            </a:extLst>
          </p:cNvPr>
          <p:cNvSpPr/>
          <p:nvPr/>
        </p:nvSpPr>
        <p:spPr>
          <a:xfrm>
            <a:off x="1028700" y="9277350"/>
            <a:ext cx="162306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 dirty="0"/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2EF4DF67-77F1-78DB-46CF-11D02F337C08}"/>
              </a:ext>
            </a:extLst>
          </p:cNvPr>
          <p:cNvGrpSpPr>
            <a:grpSpLocks noChangeAspect="1"/>
          </p:cNvGrpSpPr>
          <p:nvPr/>
        </p:nvGrpSpPr>
        <p:grpSpPr>
          <a:xfrm>
            <a:off x="16331765" y="473688"/>
            <a:ext cx="927535" cy="555012"/>
            <a:chOff x="0" y="0"/>
            <a:chExt cx="1855064" cy="1110031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F22F67FC-D40E-8A4C-A726-D0F3A21FBB1C}"/>
                </a:ext>
              </a:extLst>
            </p:cNvPr>
            <p:cNvSpPr/>
            <p:nvPr/>
          </p:nvSpPr>
          <p:spPr>
            <a:xfrm>
              <a:off x="63500" y="74168"/>
              <a:ext cx="498348" cy="727329"/>
            </a:xfrm>
            <a:custGeom>
              <a:avLst/>
              <a:gdLst/>
              <a:ahLst/>
              <a:cxnLst/>
              <a:rect l="l" t="t" r="r" b="b"/>
              <a:pathLst>
                <a:path w="498348" h="727329">
                  <a:moveTo>
                    <a:pt x="271526" y="0"/>
                  </a:moveTo>
                  <a:lnTo>
                    <a:pt x="498348" y="0"/>
                  </a:lnTo>
                  <a:lnTo>
                    <a:pt x="213995" y="363601"/>
                  </a:lnTo>
                  <a:lnTo>
                    <a:pt x="498348" y="727329"/>
                  </a:lnTo>
                  <a:lnTo>
                    <a:pt x="271526" y="727329"/>
                  </a:lnTo>
                  <a:lnTo>
                    <a:pt x="0" y="363601"/>
                  </a:lnTo>
                  <a:close/>
                </a:path>
              </a:pathLst>
            </a:custGeom>
            <a:solidFill>
              <a:srgbClr val="FA7040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4A85773E-0209-8662-456B-8B743C011CA2}"/>
                </a:ext>
              </a:extLst>
            </p:cNvPr>
            <p:cNvSpPr/>
            <p:nvPr/>
          </p:nvSpPr>
          <p:spPr>
            <a:xfrm>
              <a:off x="1293241" y="74168"/>
              <a:ext cx="498348" cy="727329"/>
            </a:xfrm>
            <a:custGeom>
              <a:avLst/>
              <a:gdLst/>
              <a:ahLst/>
              <a:cxnLst/>
              <a:rect l="l" t="t" r="r" b="b"/>
              <a:pathLst>
                <a:path w="498348" h="727329">
                  <a:moveTo>
                    <a:pt x="226822" y="0"/>
                  </a:moveTo>
                  <a:lnTo>
                    <a:pt x="0" y="0"/>
                  </a:lnTo>
                  <a:lnTo>
                    <a:pt x="284353" y="363601"/>
                  </a:lnTo>
                  <a:lnTo>
                    <a:pt x="0" y="727329"/>
                  </a:lnTo>
                  <a:lnTo>
                    <a:pt x="226822" y="727329"/>
                  </a:lnTo>
                  <a:lnTo>
                    <a:pt x="498348" y="363601"/>
                  </a:lnTo>
                  <a:close/>
                </a:path>
              </a:pathLst>
            </a:custGeom>
            <a:solidFill>
              <a:srgbClr val="FA7040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7A6E921A-2AF7-D316-2A6B-8A35AAACBC9B}"/>
                </a:ext>
              </a:extLst>
            </p:cNvPr>
            <p:cNvSpPr/>
            <p:nvPr/>
          </p:nvSpPr>
          <p:spPr>
            <a:xfrm>
              <a:off x="611505" y="63500"/>
              <a:ext cx="729107" cy="982980"/>
            </a:xfrm>
            <a:custGeom>
              <a:avLst/>
              <a:gdLst/>
              <a:ahLst/>
              <a:cxnLst/>
              <a:rect l="l" t="t" r="r" b="b"/>
              <a:pathLst>
                <a:path w="729107" h="982980">
                  <a:moveTo>
                    <a:pt x="563499" y="49657"/>
                  </a:moveTo>
                  <a:cubicBezTo>
                    <a:pt x="512191" y="16510"/>
                    <a:pt x="454152" y="0"/>
                    <a:pt x="389255" y="0"/>
                  </a:cubicBezTo>
                  <a:cubicBezTo>
                    <a:pt x="338963" y="0"/>
                    <a:pt x="293624" y="11049"/>
                    <a:pt x="253492" y="33147"/>
                  </a:cubicBezTo>
                  <a:cubicBezTo>
                    <a:pt x="229743" y="46228"/>
                    <a:pt x="208661" y="62103"/>
                    <a:pt x="190373" y="80645"/>
                  </a:cubicBezTo>
                  <a:lnTo>
                    <a:pt x="190373" y="10668"/>
                  </a:lnTo>
                  <a:lnTo>
                    <a:pt x="0" y="10668"/>
                  </a:lnTo>
                  <a:lnTo>
                    <a:pt x="0" y="982980"/>
                  </a:lnTo>
                  <a:lnTo>
                    <a:pt x="188849" y="982980"/>
                  </a:lnTo>
                  <a:lnTo>
                    <a:pt x="188849" y="678053"/>
                  </a:lnTo>
                  <a:cubicBezTo>
                    <a:pt x="207264" y="696468"/>
                    <a:pt x="228473" y="712089"/>
                    <a:pt x="252730" y="725043"/>
                  </a:cubicBezTo>
                  <a:cubicBezTo>
                    <a:pt x="293370" y="746633"/>
                    <a:pt x="338963" y="757428"/>
                    <a:pt x="389255" y="757428"/>
                  </a:cubicBezTo>
                  <a:cubicBezTo>
                    <a:pt x="454152" y="757428"/>
                    <a:pt x="512191" y="740791"/>
                    <a:pt x="563499" y="707771"/>
                  </a:cubicBezTo>
                  <a:cubicBezTo>
                    <a:pt x="614807" y="674751"/>
                    <a:pt x="655193" y="629412"/>
                    <a:pt x="684784" y="572262"/>
                  </a:cubicBezTo>
                  <a:cubicBezTo>
                    <a:pt x="714375" y="515112"/>
                    <a:pt x="729107" y="450850"/>
                    <a:pt x="729107" y="379476"/>
                  </a:cubicBezTo>
                  <a:cubicBezTo>
                    <a:pt x="729107" y="307213"/>
                    <a:pt x="714375" y="242443"/>
                    <a:pt x="684784" y="185166"/>
                  </a:cubicBezTo>
                  <a:cubicBezTo>
                    <a:pt x="655193" y="127889"/>
                    <a:pt x="614807" y="82804"/>
                    <a:pt x="563499" y="49657"/>
                  </a:cubicBezTo>
                  <a:moveTo>
                    <a:pt x="511937" y="481076"/>
                  </a:moveTo>
                  <a:cubicBezTo>
                    <a:pt x="496951" y="510667"/>
                    <a:pt x="475869" y="533781"/>
                    <a:pt x="448818" y="550291"/>
                  </a:cubicBezTo>
                  <a:cubicBezTo>
                    <a:pt x="421767" y="566801"/>
                    <a:pt x="390779" y="575183"/>
                    <a:pt x="355854" y="575183"/>
                  </a:cubicBezTo>
                  <a:cubicBezTo>
                    <a:pt x="320929" y="575183"/>
                    <a:pt x="290195" y="566928"/>
                    <a:pt x="263652" y="550291"/>
                  </a:cubicBezTo>
                  <a:cubicBezTo>
                    <a:pt x="237109" y="533654"/>
                    <a:pt x="216281" y="510667"/>
                    <a:pt x="201168" y="481076"/>
                  </a:cubicBezTo>
                  <a:cubicBezTo>
                    <a:pt x="186055" y="451485"/>
                    <a:pt x="178689" y="417068"/>
                    <a:pt x="178689" y="377952"/>
                  </a:cubicBezTo>
                  <a:cubicBezTo>
                    <a:pt x="178689" y="339852"/>
                    <a:pt x="186182" y="305943"/>
                    <a:pt x="201168" y="276352"/>
                  </a:cubicBezTo>
                  <a:cubicBezTo>
                    <a:pt x="216154" y="246761"/>
                    <a:pt x="237236" y="223647"/>
                    <a:pt x="264287" y="207137"/>
                  </a:cubicBezTo>
                  <a:cubicBezTo>
                    <a:pt x="291338" y="190627"/>
                    <a:pt x="321945" y="182245"/>
                    <a:pt x="355727" y="182245"/>
                  </a:cubicBezTo>
                  <a:cubicBezTo>
                    <a:pt x="390525" y="182245"/>
                    <a:pt x="421513" y="190500"/>
                    <a:pt x="448691" y="207137"/>
                  </a:cubicBezTo>
                  <a:cubicBezTo>
                    <a:pt x="475869" y="223774"/>
                    <a:pt x="496824" y="246761"/>
                    <a:pt x="511810" y="276352"/>
                  </a:cubicBezTo>
                  <a:cubicBezTo>
                    <a:pt x="526796" y="305943"/>
                    <a:pt x="534289" y="339852"/>
                    <a:pt x="534289" y="377952"/>
                  </a:cubicBezTo>
                  <a:cubicBezTo>
                    <a:pt x="534289" y="417068"/>
                    <a:pt x="526796" y="451485"/>
                    <a:pt x="511810" y="481076"/>
                  </a:cubicBezTo>
                </a:path>
              </a:pathLst>
            </a:custGeom>
            <a:solidFill>
              <a:srgbClr val="FA7040"/>
            </a:solidFill>
          </p:spPr>
          <p:txBody>
            <a:bodyPr/>
            <a:lstStyle/>
            <a:p>
              <a:endParaRPr lang="en-US" dirty="0"/>
            </a:p>
          </p:txBody>
        </p:sp>
      </p:grpSp>
      <p:sp>
        <p:nvSpPr>
          <p:cNvPr id="8" name="TextBox 8">
            <a:extLst>
              <a:ext uri="{FF2B5EF4-FFF2-40B4-BE49-F238E27FC236}">
                <a16:creationId xmlns:a16="http://schemas.microsoft.com/office/drawing/2014/main" id="{57C3D3C7-7779-5BBC-F8C7-593F8908C20B}"/>
              </a:ext>
            </a:extLst>
          </p:cNvPr>
          <p:cNvSpPr txBox="1"/>
          <p:nvPr/>
        </p:nvSpPr>
        <p:spPr>
          <a:xfrm>
            <a:off x="1028700" y="1236622"/>
            <a:ext cx="9944100" cy="8320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 b="1" dirty="0">
                <a:solidFill>
                  <a:srgbClr val="000000"/>
                </a:solidFill>
                <a:latin typeface="Outfit Bold"/>
                <a:ea typeface="Outfit Bold"/>
                <a:cs typeface="Outfit Bold"/>
                <a:sym typeface="Outfit Bold"/>
              </a:rPr>
              <a:t>Europe as the Hub for Tabular AI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33F54643-C07E-3A65-2FC0-20D0BFB16F08}"/>
              </a:ext>
            </a:extLst>
          </p:cNvPr>
          <p:cNvSpPr txBox="1"/>
          <p:nvPr/>
        </p:nvSpPr>
        <p:spPr>
          <a:xfrm>
            <a:off x="16882846" y="9172575"/>
            <a:ext cx="376454" cy="896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 dirty="0">
                <a:solidFill>
                  <a:srgbClr val="F97141"/>
                </a:solidFill>
                <a:latin typeface="Outfit Bold"/>
                <a:ea typeface="Outfit Bold"/>
                <a:cs typeface="Outfit Bold"/>
                <a:sym typeface="Outfit Bold"/>
              </a:rPr>
              <a:t>&gt;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7FB2303B-9B28-5C4D-B030-0D296D4F53E4}"/>
              </a:ext>
            </a:extLst>
          </p:cNvPr>
          <p:cNvSpPr txBox="1"/>
          <p:nvPr/>
        </p:nvSpPr>
        <p:spPr>
          <a:xfrm>
            <a:off x="1028700" y="9555025"/>
            <a:ext cx="952500" cy="3971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dirty="0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rPr>
              <a:t>Pg: 29</a:t>
            </a: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6ABDD9F9-1303-82E5-342A-AE3745945E69}"/>
              </a:ext>
            </a:extLst>
          </p:cNvPr>
          <p:cNvSpPr txBox="1"/>
          <p:nvPr/>
        </p:nvSpPr>
        <p:spPr>
          <a:xfrm>
            <a:off x="1028700" y="441961"/>
            <a:ext cx="1714500" cy="4057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dirty="0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rPr>
              <a:t>Summing up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17BBC07-B869-C96A-3DE1-44D474985B51}"/>
              </a:ext>
            </a:extLst>
          </p:cNvPr>
          <p:cNvSpPr txBox="1"/>
          <p:nvPr/>
        </p:nvSpPr>
        <p:spPr>
          <a:xfrm>
            <a:off x="1028700" y="2502020"/>
            <a:ext cx="9144000" cy="70788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Aft>
                <a:spcPts val="1200"/>
              </a:spcAft>
              <a:buNone/>
            </a:pPr>
            <a:r>
              <a:rPr lang="en-GB" sz="2800" b="1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A Surprising Geographical Trend</a:t>
            </a:r>
            <a:endParaRPr lang="en-GB" sz="2800" b="1" dirty="0">
              <a:effectLst/>
            </a:endParaRPr>
          </a:p>
          <a:p>
            <a:pPr rtl="0">
              <a:spcAft>
                <a:spcPts val="1200"/>
              </a:spcAft>
              <a:buNone/>
            </a:pPr>
            <a:r>
              <a:rPr lang="en-GB" sz="2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Much of the foundational research in this area is emerging from European labs.</a:t>
            </a:r>
            <a:endParaRPr lang="en-GB" sz="2800" b="0" dirty="0">
              <a:effectLst/>
            </a:endParaRPr>
          </a:p>
          <a:p>
            <a:pPr rtl="0">
              <a:spcAft>
                <a:spcPts val="1200"/>
              </a:spcAft>
              <a:buNone/>
            </a:pPr>
            <a:r>
              <a:rPr lang="en-GB" sz="2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Key Hubs:</a:t>
            </a:r>
            <a:endParaRPr lang="en-GB" sz="2800" b="0" dirty="0">
              <a:effectLst/>
            </a:endParaRPr>
          </a:p>
          <a:p>
            <a:pPr marL="457200" rtl="0">
              <a:spcAft>
                <a:spcPts val="1200"/>
              </a:spcAft>
              <a:buNone/>
            </a:pPr>
            <a:r>
              <a:rPr lang="en-GB" sz="2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Freiburg, Germany (</a:t>
            </a:r>
            <a:r>
              <a:rPr lang="en-GB" sz="2800" b="0" i="0" u="none" strike="noStrike" dirty="0" err="1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TabPFN</a:t>
            </a:r>
            <a:r>
              <a:rPr lang="en-GB" sz="2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)</a:t>
            </a:r>
            <a:endParaRPr lang="en-GB" sz="2800" b="0" dirty="0">
              <a:effectLst/>
            </a:endParaRPr>
          </a:p>
          <a:p>
            <a:pPr marL="457200" rtl="0">
              <a:spcAft>
                <a:spcPts val="1200"/>
              </a:spcAft>
              <a:buNone/>
            </a:pPr>
            <a:r>
              <a:rPr lang="en-GB" sz="2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INRIA, France (CARTE)</a:t>
            </a:r>
            <a:endParaRPr lang="en-GB" sz="2800" b="0" dirty="0">
              <a:effectLst/>
            </a:endParaRPr>
          </a:p>
          <a:p>
            <a:pPr marL="457200" rtl="0">
              <a:spcAft>
                <a:spcPts val="1200"/>
              </a:spcAft>
              <a:buNone/>
            </a:pPr>
            <a:r>
              <a:rPr lang="en-GB" sz="2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Van der Schaar Lab, Cambridge, UK</a:t>
            </a:r>
            <a:endParaRPr lang="en-GB" sz="2800" b="0" dirty="0">
              <a:effectLst/>
            </a:endParaRPr>
          </a:p>
          <a:p>
            <a:pPr rtl="0">
              <a:spcAft>
                <a:spcPts val="1200"/>
              </a:spcAft>
              <a:buNone/>
            </a:pPr>
            <a:r>
              <a:rPr lang="en-GB" sz="2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Why Europe?</a:t>
            </a:r>
            <a:endParaRPr lang="en-GB" sz="2800" b="0" dirty="0">
              <a:effectLst/>
            </a:endParaRPr>
          </a:p>
          <a:p>
            <a:pPr marL="457200" rtl="0">
              <a:spcAft>
                <a:spcPts val="1200"/>
              </a:spcAft>
              <a:buNone/>
            </a:pPr>
            <a:r>
              <a:rPr lang="en-GB" sz="2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A strong academic tradition in these areas</a:t>
            </a:r>
            <a:endParaRPr lang="en-GB" sz="2800" b="0" dirty="0">
              <a:effectLst/>
            </a:endParaRPr>
          </a:p>
          <a:p>
            <a:pPr marL="457200" rtl="0">
              <a:spcAft>
                <a:spcPts val="1200"/>
              </a:spcAft>
              <a:buNone/>
            </a:pPr>
            <a:r>
              <a:rPr lang="en-GB" sz="2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A opportunistic because lagging behind US tech giants in GPUs and research?</a:t>
            </a:r>
            <a:endParaRPr lang="en-GB" sz="2800" b="0" dirty="0">
              <a:effectLst/>
            </a:endParaRPr>
          </a:p>
          <a:p>
            <a:pPr>
              <a:buNone/>
            </a:pPr>
            <a:br>
              <a:rPr lang="en-GB" sz="2800" dirty="0"/>
            </a:br>
            <a:endParaRPr lang="en-IT" sz="2800" dirty="0"/>
          </a:p>
        </p:txBody>
      </p:sp>
      <p:pic>
        <p:nvPicPr>
          <p:cNvPr id="1026" name="Picture 2" descr="CNBC International - The European Commission on Wednesday outlined its  so-called “AI Continent Action Plan,” which aims to “transform Europe's  strong traditional industries and its exceptional talent pool into powerful  engines of">
            <a:extLst>
              <a:ext uri="{FF2B5EF4-FFF2-40B4-BE49-F238E27FC236}">
                <a16:creationId xmlns:a16="http://schemas.microsoft.com/office/drawing/2014/main" id="{F8814240-9A14-EA4B-EB8F-0C73170E04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277600" y="2171700"/>
            <a:ext cx="5308799" cy="6629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9402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69AAF79-6D66-69C5-BD51-FDD29B8074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1AA81F84-2D78-7067-E996-43BDCAEACF87}"/>
              </a:ext>
            </a:extLst>
          </p:cNvPr>
          <p:cNvSpPr/>
          <p:nvPr/>
        </p:nvSpPr>
        <p:spPr>
          <a:xfrm>
            <a:off x="15224028" y="312480"/>
            <a:ext cx="2035272" cy="716220"/>
          </a:xfrm>
          <a:custGeom>
            <a:avLst/>
            <a:gdLst/>
            <a:ahLst/>
            <a:cxnLst/>
            <a:rect l="l" t="t" r="r" b="b"/>
            <a:pathLst>
              <a:path w="2035272" h="716220">
                <a:moveTo>
                  <a:pt x="0" y="0"/>
                </a:moveTo>
                <a:lnTo>
                  <a:pt x="2035272" y="0"/>
                </a:lnTo>
                <a:lnTo>
                  <a:pt x="2035272" y="716220"/>
                </a:lnTo>
                <a:lnTo>
                  <a:pt x="0" y="71622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29718" t="-66107" r="-27809" b="-85571"/>
            </a:stretch>
          </a:blipFill>
        </p:spPr>
        <p:txBody>
          <a:bodyPr/>
          <a:lstStyle/>
          <a:p>
            <a:endParaRPr lang="en-US" dirty="0"/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B5B9B130-F8D1-289C-66E6-A64112B01F50}"/>
              </a:ext>
            </a:extLst>
          </p:cNvPr>
          <p:cNvGrpSpPr/>
          <p:nvPr/>
        </p:nvGrpSpPr>
        <p:grpSpPr>
          <a:xfrm>
            <a:off x="2514600" y="3395165"/>
            <a:ext cx="2791564" cy="2791564"/>
            <a:chOff x="0" y="0"/>
            <a:chExt cx="812800" cy="812800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08A1FDFE-9ECA-22F9-EC97-F07C8A7982D6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CD8F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A381B9E1-9036-65F2-9545-BC5B075F26A2}"/>
                </a:ext>
              </a:extLst>
            </p:cNvPr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10997" tIns="10997" rIns="10997" bIns="10997" rtlCol="0" anchor="ctr"/>
            <a:lstStyle/>
            <a:p>
              <a:pPr algn="ctr">
                <a:lnSpc>
                  <a:spcPts val="212"/>
                </a:lnSpc>
                <a:spcBef>
                  <a:spcPct val="0"/>
                </a:spcBef>
              </a:pPr>
              <a:endParaRPr dirty="0"/>
            </a:p>
          </p:txBody>
        </p:sp>
      </p:grpSp>
      <p:sp>
        <p:nvSpPr>
          <p:cNvPr id="14" name="TextBox 14">
            <a:extLst>
              <a:ext uri="{FF2B5EF4-FFF2-40B4-BE49-F238E27FC236}">
                <a16:creationId xmlns:a16="http://schemas.microsoft.com/office/drawing/2014/main" id="{8A9EC0EE-EAD3-A223-0B45-40646F8EBC7F}"/>
              </a:ext>
            </a:extLst>
          </p:cNvPr>
          <p:cNvSpPr txBox="1"/>
          <p:nvPr/>
        </p:nvSpPr>
        <p:spPr>
          <a:xfrm>
            <a:off x="2170922" y="6200273"/>
            <a:ext cx="3478918" cy="613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sz="3600" dirty="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Luca Massaron</a:t>
            </a:r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0DCEDB19-32D9-0D0F-5518-777CE3D1067C}"/>
              </a:ext>
            </a:extLst>
          </p:cNvPr>
          <p:cNvSpPr txBox="1"/>
          <p:nvPr/>
        </p:nvSpPr>
        <p:spPr>
          <a:xfrm>
            <a:off x="2170922" y="6867993"/>
            <a:ext cx="3478918" cy="4032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dirty="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Kaggle 2x Grandmaster</a:t>
            </a:r>
          </a:p>
        </p:txBody>
      </p:sp>
      <p:sp>
        <p:nvSpPr>
          <p:cNvPr id="17" name="AutoShape 17">
            <a:extLst>
              <a:ext uri="{FF2B5EF4-FFF2-40B4-BE49-F238E27FC236}">
                <a16:creationId xmlns:a16="http://schemas.microsoft.com/office/drawing/2014/main" id="{5BD13993-F342-A411-A295-6A7DBFD05D77}"/>
              </a:ext>
            </a:extLst>
          </p:cNvPr>
          <p:cNvSpPr/>
          <p:nvPr/>
        </p:nvSpPr>
        <p:spPr>
          <a:xfrm>
            <a:off x="2170922" y="6831313"/>
            <a:ext cx="3415861" cy="1905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 dirty="0"/>
          </a:p>
        </p:txBody>
      </p:sp>
      <p:sp>
        <p:nvSpPr>
          <p:cNvPr id="18" name="Title 10">
            <a:extLst>
              <a:ext uri="{FF2B5EF4-FFF2-40B4-BE49-F238E27FC236}">
                <a16:creationId xmlns:a16="http://schemas.microsoft.com/office/drawing/2014/main" id="{C115DDE0-6B3D-18AA-AB37-E7D8A14C9C46}"/>
              </a:ext>
            </a:extLst>
          </p:cNvPr>
          <p:cNvSpPr txBox="1">
            <a:spLocks/>
          </p:cNvSpPr>
          <p:nvPr/>
        </p:nvSpPr>
        <p:spPr>
          <a:xfrm>
            <a:off x="8566806" y="2491849"/>
            <a:ext cx="5640900" cy="903316"/>
          </a:xfrm>
          <a:prstGeom prst="rect">
            <a:avLst/>
          </a:prstGeom>
        </p:spPr>
        <p:txBody>
          <a:bodyPr vert="horz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dirty="0">
                <a:solidFill>
                  <a:schemeClr val="bg1"/>
                </a:solidFill>
              </a:rPr>
              <a:t>Abou</a:t>
            </a:r>
            <a:r>
              <a:rPr lang="en-US" dirty="0">
                <a:solidFill>
                  <a:schemeClr val="bg1"/>
                </a:solidFill>
              </a:rPr>
              <a:t>t</a:t>
            </a:r>
            <a:r>
              <a:rPr lang="pl-PL" dirty="0"/>
              <a:t> </a:t>
            </a:r>
            <a:r>
              <a:rPr lang="en-US" dirty="0">
                <a:solidFill>
                  <a:srgbClr val="00CD8F"/>
                </a:solidFill>
              </a:rPr>
              <a:t>Luca Massaron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37273BFE-D528-2975-77E7-7CAFE278CA06}"/>
              </a:ext>
            </a:extLst>
          </p:cNvPr>
          <p:cNvSpPr txBox="1">
            <a:spLocks/>
          </p:cNvSpPr>
          <p:nvPr/>
        </p:nvSpPr>
        <p:spPr>
          <a:xfrm>
            <a:off x="8641280" y="3521284"/>
            <a:ext cx="8618019" cy="4422567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000"/>
              </a:spcBef>
            </a:pPr>
            <a:r>
              <a:rPr lang="en-US" sz="2000" dirty="0">
                <a:solidFill>
                  <a:schemeClr val="bg1"/>
                </a:solidFill>
                <a:latin typeface="Outfit" panose="020B0604020202020204" charset="0"/>
              </a:rPr>
              <a:t>Having joined Kaggle over 10 years ago, Luca Massaron is a 2x Kaggle Grandmaster in competitions and notebooks. In Kaggle competitions, he reached no. 7 in the worldwide rankings. </a:t>
            </a:r>
          </a:p>
          <a:p>
            <a:pPr>
              <a:spcBef>
                <a:spcPts val="1000"/>
              </a:spcBef>
            </a:pPr>
            <a:r>
              <a:rPr lang="en-US" sz="2000" dirty="0">
                <a:solidFill>
                  <a:schemeClr val="bg1"/>
                </a:solidFill>
                <a:latin typeface="Outfit" panose="020B0604020202020204" charset="0"/>
              </a:rPr>
              <a:t>On the professional side, Luca is a data scientist with more than a decade of experience in transforming data into smarter artifacts, solving real-world problems, and generating value for businesses and stakeholders. </a:t>
            </a:r>
          </a:p>
          <a:p>
            <a:pPr>
              <a:spcBef>
                <a:spcPts val="1000"/>
              </a:spcBef>
            </a:pPr>
            <a:r>
              <a:rPr lang="en-US" sz="2000" dirty="0">
                <a:solidFill>
                  <a:schemeClr val="bg1"/>
                </a:solidFill>
                <a:latin typeface="Outfit" panose="020B0604020202020204" charset="0"/>
              </a:rPr>
              <a:t>He is a Google Developer Expert (GDE) in AI, Kaggle and Cloud</a:t>
            </a:r>
          </a:p>
          <a:p>
            <a:pPr>
              <a:spcBef>
                <a:spcPts val="1000"/>
              </a:spcBef>
            </a:pPr>
            <a:r>
              <a:rPr lang="en-US" sz="2000" dirty="0">
                <a:solidFill>
                  <a:schemeClr val="bg1"/>
                </a:solidFill>
                <a:latin typeface="Outfit" panose="020B0604020202020204" charset="0"/>
              </a:rPr>
              <a:t>Author of best-selling books on AI, machine learning, and algorithms for </a:t>
            </a:r>
            <a:r>
              <a:rPr lang="en-US" sz="2000" dirty="0" err="1">
                <a:solidFill>
                  <a:schemeClr val="bg1"/>
                </a:solidFill>
                <a:latin typeface="Outfit" panose="020B0604020202020204" charset="0"/>
              </a:rPr>
              <a:t>Packt</a:t>
            </a:r>
            <a:r>
              <a:rPr lang="en-US" sz="2000" dirty="0">
                <a:solidFill>
                  <a:schemeClr val="bg1"/>
                </a:solidFill>
                <a:latin typeface="Outfit" panose="020B0604020202020204" charset="0"/>
              </a:rPr>
              <a:t>, Wiley, Manning.</a:t>
            </a:r>
          </a:p>
        </p:txBody>
      </p:sp>
      <p:pic>
        <p:nvPicPr>
          <p:cNvPr id="3" name="Picture 2" descr="profile image">
            <a:extLst>
              <a:ext uri="{FF2B5EF4-FFF2-40B4-BE49-F238E27FC236}">
                <a16:creationId xmlns:a16="http://schemas.microsoft.com/office/drawing/2014/main" id="{08625081-D4C8-AE0C-CC8D-6EE323A83B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67000" y="3563869"/>
            <a:ext cx="2454155" cy="2454155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53977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A54660-C106-C91A-A19D-053E3EA483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4F4538B0-E66F-EA23-4A91-195AFEC37FBF}"/>
              </a:ext>
            </a:extLst>
          </p:cNvPr>
          <p:cNvSpPr/>
          <p:nvPr/>
        </p:nvSpPr>
        <p:spPr>
          <a:xfrm>
            <a:off x="1028700" y="1028700"/>
            <a:ext cx="162306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 dirty="0"/>
          </a:p>
        </p:txBody>
      </p:sp>
      <p:sp>
        <p:nvSpPr>
          <p:cNvPr id="3" name="AutoShape 3">
            <a:extLst>
              <a:ext uri="{FF2B5EF4-FFF2-40B4-BE49-F238E27FC236}">
                <a16:creationId xmlns:a16="http://schemas.microsoft.com/office/drawing/2014/main" id="{C7A0F6EB-F809-318C-236F-EE45F31A825E}"/>
              </a:ext>
            </a:extLst>
          </p:cNvPr>
          <p:cNvSpPr/>
          <p:nvPr/>
        </p:nvSpPr>
        <p:spPr>
          <a:xfrm>
            <a:off x="1028700" y="9277350"/>
            <a:ext cx="162306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 dirty="0"/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447AC9A0-0EDF-3BBE-239C-CF3102710439}"/>
              </a:ext>
            </a:extLst>
          </p:cNvPr>
          <p:cNvGrpSpPr>
            <a:grpSpLocks noChangeAspect="1"/>
          </p:cNvGrpSpPr>
          <p:nvPr/>
        </p:nvGrpSpPr>
        <p:grpSpPr>
          <a:xfrm>
            <a:off x="16331765" y="473688"/>
            <a:ext cx="927535" cy="555012"/>
            <a:chOff x="0" y="0"/>
            <a:chExt cx="1855064" cy="1110031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ABA967E9-E670-4C94-7426-56A9793408CD}"/>
                </a:ext>
              </a:extLst>
            </p:cNvPr>
            <p:cNvSpPr/>
            <p:nvPr/>
          </p:nvSpPr>
          <p:spPr>
            <a:xfrm>
              <a:off x="63500" y="74168"/>
              <a:ext cx="498348" cy="727329"/>
            </a:xfrm>
            <a:custGeom>
              <a:avLst/>
              <a:gdLst/>
              <a:ahLst/>
              <a:cxnLst/>
              <a:rect l="l" t="t" r="r" b="b"/>
              <a:pathLst>
                <a:path w="498348" h="727329">
                  <a:moveTo>
                    <a:pt x="271526" y="0"/>
                  </a:moveTo>
                  <a:lnTo>
                    <a:pt x="498348" y="0"/>
                  </a:lnTo>
                  <a:lnTo>
                    <a:pt x="213995" y="363601"/>
                  </a:lnTo>
                  <a:lnTo>
                    <a:pt x="498348" y="727329"/>
                  </a:lnTo>
                  <a:lnTo>
                    <a:pt x="271526" y="727329"/>
                  </a:lnTo>
                  <a:lnTo>
                    <a:pt x="0" y="363601"/>
                  </a:lnTo>
                  <a:close/>
                </a:path>
              </a:pathLst>
            </a:custGeom>
            <a:solidFill>
              <a:srgbClr val="FA7040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F6A7D7C9-43FC-31B5-D5B8-DB986B05BED5}"/>
                </a:ext>
              </a:extLst>
            </p:cNvPr>
            <p:cNvSpPr/>
            <p:nvPr/>
          </p:nvSpPr>
          <p:spPr>
            <a:xfrm>
              <a:off x="1293241" y="74168"/>
              <a:ext cx="498348" cy="727329"/>
            </a:xfrm>
            <a:custGeom>
              <a:avLst/>
              <a:gdLst/>
              <a:ahLst/>
              <a:cxnLst/>
              <a:rect l="l" t="t" r="r" b="b"/>
              <a:pathLst>
                <a:path w="498348" h="727329">
                  <a:moveTo>
                    <a:pt x="226822" y="0"/>
                  </a:moveTo>
                  <a:lnTo>
                    <a:pt x="0" y="0"/>
                  </a:lnTo>
                  <a:lnTo>
                    <a:pt x="284353" y="363601"/>
                  </a:lnTo>
                  <a:lnTo>
                    <a:pt x="0" y="727329"/>
                  </a:lnTo>
                  <a:lnTo>
                    <a:pt x="226822" y="727329"/>
                  </a:lnTo>
                  <a:lnTo>
                    <a:pt x="498348" y="363601"/>
                  </a:lnTo>
                  <a:close/>
                </a:path>
              </a:pathLst>
            </a:custGeom>
            <a:solidFill>
              <a:srgbClr val="FA7040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47D4F349-CDC7-FC33-F1B6-4935EADB30B1}"/>
                </a:ext>
              </a:extLst>
            </p:cNvPr>
            <p:cNvSpPr/>
            <p:nvPr/>
          </p:nvSpPr>
          <p:spPr>
            <a:xfrm>
              <a:off x="611505" y="63500"/>
              <a:ext cx="729107" cy="982980"/>
            </a:xfrm>
            <a:custGeom>
              <a:avLst/>
              <a:gdLst/>
              <a:ahLst/>
              <a:cxnLst/>
              <a:rect l="l" t="t" r="r" b="b"/>
              <a:pathLst>
                <a:path w="729107" h="982980">
                  <a:moveTo>
                    <a:pt x="563499" y="49657"/>
                  </a:moveTo>
                  <a:cubicBezTo>
                    <a:pt x="512191" y="16510"/>
                    <a:pt x="454152" y="0"/>
                    <a:pt x="389255" y="0"/>
                  </a:cubicBezTo>
                  <a:cubicBezTo>
                    <a:pt x="338963" y="0"/>
                    <a:pt x="293624" y="11049"/>
                    <a:pt x="253492" y="33147"/>
                  </a:cubicBezTo>
                  <a:cubicBezTo>
                    <a:pt x="229743" y="46228"/>
                    <a:pt x="208661" y="62103"/>
                    <a:pt x="190373" y="80645"/>
                  </a:cubicBezTo>
                  <a:lnTo>
                    <a:pt x="190373" y="10668"/>
                  </a:lnTo>
                  <a:lnTo>
                    <a:pt x="0" y="10668"/>
                  </a:lnTo>
                  <a:lnTo>
                    <a:pt x="0" y="982980"/>
                  </a:lnTo>
                  <a:lnTo>
                    <a:pt x="188849" y="982980"/>
                  </a:lnTo>
                  <a:lnTo>
                    <a:pt x="188849" y="678053"/>
                  </a:lnTo>
                  <a:cubicBezTo>
                    <a:pt x="207264" y="696468"/>
                    <a:pt x="228473" y="712089"/>
                    <a:pt x="252730" y="725043"/>
                  </a:cubicBezTo>
                  <a:cubicBezTo>
                    <a:pt x="293370" y="746633"/>
                    <a:pt x="338963" y="757428"/>
                    <a:pt x="389255" y="757428"/>
                  </a:cubicBezTo>
                  <a:cubicBezTo>
                    <a:pt x="454152" y="757428"/>
                    <a:pt x="512191" y="740791"/>
                    <a:pt x="563499" y="707771"/>
                  </a:cubicBezTo>
                  <a:cubicBezTo>
                    <a:pt x="614807" y="674751"/>
                    <a:pt x="655193" y="629412"/>
                    <a:pt x="684784" y="572262"/>
                  </a:cubicBezTo>
                  <a:cubicBezTo>
                    <a:pt x="714375" y="515112"/>
                    <a:pt x="729107" y="450850"/>
                    <a:pt x="729107" y="379476"/>
                  </a:cubicBezTo>
                  <a:cubicBezTo>
                    <a:pt x="729107" y="307213"/>
                    <a:pt x="714375" y="242443"/>
                    <a:pt x="684784" y="185166"/>
                  </a:cubicBezTo>
                  <a:cubicBezTo>
                    <a:pt x="655193" y="127889"/>
                    <a:pt x="614807" y="82804"/>
                    <a:pt x="563499" y="49657"/>
                  </a:cubicBezTo>
                  <a:moveTo>
                    <a:pt x="511937" y="481076"/>
                  </a:moveTo>
                  <a:cubicBezTo>
                    <a:pt x="496951" y="510667"/>
                    <a:pt x="475869" y="533781"/>
                    <a:pt x="448818" y="550291"/>
                  </a:cubicBezTo>
                  <a:cubicBezTo>
                    <a:pt x="421767" y="566801"/>
                    <a:pt x="390779" y="575183"/>
                    <a:pt x="355854" y="575183"/>
                  </a:cubicBezTo>
                  <a:cubicBezTo>
                    <a:pt x="320929" y="575183"/>
                    <a:pt x="290195" y="566928"/>
                    <a:pt x="263652" y="550291"/>
                  </a:cubicBezTo>
                  <a:cubicBezTo>
                    <a:pt x="237109" y="533654"/>
                    <a:pt x="216281" y="510667"/>
                    <a:pt x="201168" y="481076"/>
                  </a:cubicBezTo>
                  <a:cubicBezTo>
                    <a:pt x="186055" y="451485"/>
                    <a:pt x="178689" y="417068"/>
                    <a:pt x="178689" y="377952"/>
                  </a:cubicBezTo>
                  <a:cubicBezTo>
                    <a:pt x="178689" y="339852"/>
                    <a:pt x="186182" y="305943"/>
                    <a:pt x="201168" y="276352"/>
                  </a:cubicBezTo>
                  <a:cubicBezTo>
                    <a:pt x="216154" y="246761"/>
                    <a:pt x="237236" y="223647"/>
                    <a:pt x="264287" y="207137"/>
                  </a:cubicBezTo>
                  <a:cubicBezTo>
                    <a:pt x="291338" y="190627"/>
                    <a:pt x="321945" y="182245"/>
                    <a:pt x="355727" y="182245"/>
                  </a:cubicBezTo>
                  <a:cubicBezTo>
                    <a:pt x="390525" y="182245"/>
                    <a:pt x="421513" y="190500"/>
                    <a:pt x="448691" y="207137"/>
                  </a:cubicBezTo>
                  <a:cubicBezTo>
                    <a:pt x="475869" y="223774"/>
                    <a:pt x="496824" y="246761"/>
                    <a:pt x="511810" y="276352"/>
                  </a:cubicBezTo>
                  <a:cubicBezTo>
                    <a:pt x="526796" y="305943"/>
                    <a:pt x="534289" y="339852"/>
                    <a:pt x="534289" y="377952"/>
                  </a:cubicBezTo>
                  <a:cubicBezTo>
                    <a:pt x="534289" y="417068"/>
                    <a:pt x="526796" y="451485"/>
                    <a:pt x="511810" y="481076"/>
                  </a:cubicBezTo>
                </a:path>
              </a:pathLst>
            </a:custGeom>
            <a:solidFill>
              <a:srgbClr val="FA7040"/>
            </a:solidFill>
          </p:spPr>
          <p:txBody>
            <a:bodyPr/>
            <a:lstStyle/>
            <a:p>
              <a:endParaRPr lang="en-US" dirty="0"/>
            </a:p>
          </p:txBody>
        </p:sp>
      </p:grpSp>
      <p:sp>
        <p:nvSpPr>
          <p:cNvPr id="8" name="TextBox 8">
            <a:extLst>
              <a:ext uri="{FF2B5EF4-FFF2-40B4-BE49-F238E27FC236}">
                <a16:creationId xmlns:a16="http://schemas.microsoft.com/office/drawing/2014/main" id="{D29F4078-5DE1-2D10-3808-8FAFDA01D779}"/>
              </a:ext>
            </a:extLst>
          </p:cNvPr>
          <p:cNvSpPr txBox="1"/>
          <p:nvPr/>
        </p:nvSpPr>
        <p:spPr>
          <a:xfrm>
            <a:off x="1028700" y="1236622"/>
            <a:ext cx="16725900" cy="8320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 b="1" dirty="0">
                <a:solidFill>
                  <a:srgbClr val="000000"/>
                </a:solidFill>
                <a:latin typeface="Outfit Bold"/>
                <a:ea typeface="Outfit Bold"/>
                <a:cs typeface="Outfit Bold"/>
                <a:sym typeface="Outfit Bold"/>
              </a:rPr>
              <a:t>The Final Frontier: Explainability, Regulation, Real World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EAE3FE06-BCFA-EAD4-4E86-CE8AED57353B}"/>
              </a:ext>
            </a:extLst>
          </p:cNvPr>
          <p:cNvSpPr txBox="1"/>
          <p:nvPr/>
        </p:nvSpPr>
        <p:spPr>
          <a:xfrm>
            <a:off x="16882846" y="9172575"/>
            <a:ext cx="376454" cy="896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 dirty="0">
                <a:solidFill>
                  <a:srgbClr val="F97141"/>
                </a:solidFill>
                <a:latin typeface="Outfit Bold"/>
                <a:ea typeface="Outfit Bold"/>
                <a:cs typeface="Outfit Bold"/>
                <a:sym typeface="Outfit Bold"/>
              </a:rPr>
              <a:t>&gt;</a:t>
            </a: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83C45B8D-4FBD-AA44-359D-776B4778B1A8}"/>
              </a:ext>
            </a:extLst>
          </p:cNvPr>
          <p:cNvSpPr txBox="1"/>
          <p:nvPr/>
        </p:nvSpPr>
        <p:spPr>
          <a:xfrm>
            <a:off x="1028700" y="441961"/>
            <a:ext cx="1714500" cy="4057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dirty="0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rPr>
              <a:t>Summing up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06A8367-2831-C772-85F8-2D4A1DC3BF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11000" y="2247900"/>
            <a:ext cx="5615480" cy="661987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F4BEEF5-FBE6-3093-4EA6-9B616D8F7B03}"/>
              </a:ext>
            </a:extLst>
          </p:cNvPr>
          <p:cNvSpPr txBox="1"/>
          <p:nvPr/>
        </p:nvSpPr>
        <p:spPr>
          <a:xfrm>
            <a:off x="1009650" y="2068645"/>
            <a:ext cx="10496550" cy="80637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Aft>
                <a:spcPts val="1200"/>
              </a:spcAft>
              <a:buNone/>
            </a:pPr>
            <a:r>
              <a:rPr lang="en-GB" sz="2800" b="1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The Challenge: The Black Box Dilemma</a:t>
            </a:r>
            <a:endParaRPr lang="en-GB" sz="2800" b="1" dirty="0">
              <a:effectLst/>
            </a:endParaRPr>
          </a:p>
          <a:p>
            <a:pPr marL="914400" indent="-457200" rtl="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2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The most powerful new models (</a:t>
            </a:r>
            <a:r>
              <a:rPr lang="en-GB" sz="2800" b="0" i="0" u="none" strike="noStrike" dirty="0" err="1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TabPFN</a:t>
            </a:r>
            <a:r>
              <a:rPr lang="en-GB" sz="2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, CARTE, </a:t>
            </a:r>
            <a:r>
              <a:rPr lang="en-GB" sz="2800" b="0" i="0" u="none" strike="noStrike" dirty="0" err="1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TabICL</a:t>
            </a:r>
            <a:r>
              <a:rPr lang="en-GB" sz="2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n-GB" sz="2800" b="0" i="0" u="none" strike="noStrike" dirty="0" err="1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TabDPT</a:t>
            </a:r>
            <a:r>
              <a:rPr lang="en-GB" sz="2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) are complex transformers.</a:t>
            </a:r>
            <a:endParaRPr lang="en-GB" sz="2800" b="0" dirty="0">
              <a:effectLst/>
            </a:endParaRPr>
          </a:p>
          <a:p>
            <a:pPr marL="914400" indent="-457200" rtl="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2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Their "black-box" nature makes it difficult to explain why a specific prediction was made.</a:t>
            </a:r>
            <a:endParaRPr lang="en-GB" sz="2800" b="0" dirty="0">
              <a:effectLst/>
            </a:endParaRPr>
          </a:p>
          <a:p>
            <a:pPr marL="914400" indent="-457200" rtl="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2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This creates a direct conflict with the demands of EU AI Regulations and the needs of high-stakes sectors (banking, insurance, medical).</a:t>
            </a:r>
            <a:endParaRPr lang="en-GB" sz="2800" b="0" dirty="0">
              <a:effectLst/>
            </a:endParaRPr>
          </a:p>
          <a:p>
            <a:pPr rtl="0">
              <a:spcAft>
                <a:spcPts val="1200"/>
              </a:spcAft>
              <a:buNone/>
            </a:pPr>
            <a:r>
              <a:rPr lang="en-GB" sz="2800" b="1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The Regulatory Mandate: Fairness, Transparency, and Controllability</a:t>
            </a:r>
            <a:endParaRPr lang="en-GB" sz="2800" b="1" dirty="0">
              <a:effectLst/>
            </a:endParaRPr>
          </a:p>
          <a:p>
            <a:pPr marL="914400" indent="-457200" rtl="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2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For loan approvals, insurance claims, or medical diagnoses, organizations must be able to audit their models for fairness, bias, and correctness.</a:t>
            </a:r>
            <a:endParaRPr lang="en-GB" sz="2800" b="0" dirty="0">
              <a:effectLst/>
            </a:endParaRPr>
          </a:p>
          <a:p>
            <a:pPr marL="914400" indent="-457200" rtl="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2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"The model said so" is not a legally acceptable justification.</a:t>
            </a:r>
            <a:endParaRPr lang="en-GB" sz="2800" b="0" dirty="0">
              <a:effectLst/>
            </a:endParaRPr>
          </a:p>
          <a:p>
            <a:pPr>
              <a:buNone/>
            </a:pPr>
            <a:br>
              <a:rPr lang="en-GB" sz="2800" dirty="0"/>
            </a:br>
            <a:endParaRPr lang="en-IT" sz="2800" dirty="0"/>
          </a:p>
        </p:txBody>
      </p:sp>
      <p:sp>
        <p:nvSpPr>
          <p:cNvPr id="10" name="TextBox 11">
            <a:extLst>
              <a:ext uri="{FF2B5EF4-FFF2-40B4-BE49-F238E27FC236}">
                <a16:creationId xmlns:a16="http://schemas.microsoft.com/office/drawing/2014/main" id="{F9F106C2-5A15-901A-457A-8B0E6CF7E88F}"/>
              </a:ext>
            </a:extLst>
          </p:cNvPr>
          <p:cNvSpPr txBox="1"/>
          <p:nvPr/>
        </p:nvSpPr>
        <p:spPr>
          <a:xfrm>
            <a:off x="1028700" y="9609513"/>
            <a:ext cx="952500" cy="3971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dirty="0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rPr>
              <a:t>Pg: 30</a:t>
            </a:r>
          </a:p>
        </p:txBody>
      </p:sp>
    </p:spTree>
    <p:extLst>
      <p:ext uri="{BB962C8B-B14F-4D97-AF65-F5344CB8AC3E}">
        <p14:creationId xmlns:p14="http://schemas.microsoft.com/office/powerpoint/2010/main" val="33780368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6BE63D-71B1-9EC6-8B23-6B2F8CA2FD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01B84FE4-9D88-9D7F-DF29-1B781BC39E17}"/>
              </a:ext>
            </a:extLst>
          </p:cNvPr>
          <p:cNvSpPr/>
          <p:nvPr/>
        </p:nvSpPr>
        <p:spPr>
          <a:xfrm>
            <a:off x="1028700" y="1028700"/>
            <a:ext cx="162306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 dirty="0"/>
          </a:p>
        </p:txBody>
      </p:sp>
      <p:sp>
        <p:nvSpPr>
          <p:cNvPr id="3" name="AutoShape 3">
            <a:extLst>
              <a:ext uri="{FF2B5EF4-FFF2-40B4-BE49-F238E27FC236}">
                <a16:creationId xmlns:a16="http://schemas.microsoft.com/office/drawing/2014/main" id="{F3F5A162-220B-35F9-7A8A-9412C40E2BF9}"/>
              </a:ext>
            </a:extLst>
          </p:cNvPr>
          <p:cNvSpPr/>
          <p:nvPr/>
        </p:nvSpPr>
        <p:spPr>
          <a:xfrm>
            <a:off x="1028700" y="9277350"/>
            <a:ext cx="162306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 dirty="0"/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D1FC1966-2265-3F9C-6F0A-815D98534EF8}"/>
              </a:ext>
            </a:extLst>
          </p:cNvPr>
          <p:cNvGrpSpPr>
            <a:grpSpLocks noChangeAspect="1"/>
          </p:cNvGrpSpPr>
          <p:nvPr/>
        </p:nvGrpSpPr>
        <p:grpSpPr>
          <a:xfrm>
            <a:off x="16331765" y="473688"/>
            <a:ext cx="927535" cy="555012"/>
            <a:chOff x="0" y="0"/>
            <a:chExt cx="1855064" cy="1110031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DC514553-F6A8-5C40-7AA7-1375AB3FA66F}"/>
                </a:ext>
              </a:extLst>
            </p:cNvPr>
            <p:cNvSpPr/>
            <p:nvPr/>
          </p:nvSpPr>
          <p:spPr>
            <a:xfrm>
              <a:off x="63500" y="74168"/>
              <a:ext cx="498348" cy="727329"/>
            </a:xfrm>
            <a:custGeom>
              <a:avLst/>
              <a:gdLst/>
              <a:ahLst/>
              <a:cxnLst/>
              <a:rect l="l" t="t" r="r" b="b"/>
              <a:pathLst>
                <a:path w="498348" h="727329">
                  <a:moveTo>
                    <a:pt x="271526" y="0"/>
                  </a:moveTo>
                  <a:lnTo>
                    <a:pt x="498348" y="0"/>
                  </a:lnTo>
                  <a:lnTo>
                    <a:pt x="213995" y="363601"/>
                  </a:lnTo>
                  <a:lnTo>
                    <a:pt x="498348" y="727329"/>
                  </a:lnTo>
                  <a:lnTo>
                    <a:pt x="271526" y="727329"/>
                  </a:lnTo>
                  <a:lnTo>
                    <a:pt x="0" y="363601"/>
                  </a:lnTo>
                  <a:close/>
                </a:path>
              </a:pathLst>
            </a:custGeom>
            <a:solidFill>
              <a:srgbClr val="FA7040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7A064C32-550F-0705-25A1-382FB5CB13A2}"/>
                </a:ext>
              </a:extLst>
            </p:cNvPr>
            <p:cNvSpPr/>
            <p:nvPr/>
          </p:nvSpPr>
          <p:spPr>
            <a:xfrm>
              <a:off x="1293241" y="74168"/>
              <a:ext cx="498348" cy="727329"/>
            </a:xfrm>
            <a:custGeom>
              <a:avLst/>
              <a:gdLst/>
              <a:ahLst/>
              <a:cxnLst/>
              <a:rect l="l" t="t" r="r" b="b"/>
              <a:pathLst>
                <a:path w="498348" h="727329">
                  <a:moveTo>
                    <a:pt x="226822" y="0"/>
                  </a:moveTo>
                  <a:lnTo>
                    <a:pt x="0" y="0"/>
                  </a:lnTo>
                  <a:lnTo>
                    <a:pt x="284353" y="363601"/>
                  </a:lnTo>
                  <a:lnTo>
                    <a:pt x="0" y="727329"/>
                  </a:lnTo>
                  <a:lnTo>
                    <a:pt x="226822" y="727329"/>
                  </a:lnTo>
                  <a:lnTo>
                    <a:pt x="498348" y="363601"/>
                  </a:lnTo>
                  <a:close/>
                </a:path>
              </a:pathLst>
            </a:custGeom>
            <a:solidFill>
              <a:srgbClr val="FA7040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F8480F4E-60A6-45F6-8656-4FA5E6E31EEA}"/>
                </a:ext>
              </a:extLst>
            </p:cNvPr>
            <p:cNvSpPr/>
            <p:nvPr/>
          </p:nvSpPr>
          <p:spPr>
            <a:xfrm>
              <a:off x="611505" y="63500"/>
              <a:ext cx="729107" cy="982980"/>
            </a:xfrm>
            <a:custGeom>
              <a:avLst/>
              <a:gdLst/>
              <a:ahLst/>
              <a:cxnLst/>
              <a:rect l="l" t="t" r="r" b="b"/>
              <a:pathLst>
                <a:path w="729107" h="982980">
                  <a:moveTo>
                    <a:pt x="563499" y="49657"/>
                  </a:moveTo>
                  <a:cubicBezTo>
                    <a:pt x="512191" y="16510"/>
                    <a:pt x="454152" y="0"/>
                    <a:pt x="389255" y="0"/>
                  </a:cubicBezTo>
                  <a:cubicBezTo>
                    <a:pt x="338963" y="0"/>
                    <a:pt x="293624" y="11049"/>
                    <a:pt x="253492" y="33147"/>
                  </a:cubicBezTo>
                  <a:cubicBezTo>
                    <a:pt x="229743" y="46228"/>
                    <a:pt x="208661" y="62103"/>
                    <a:pt x="190373" y="80645"/>
                  </a:cubicBezTo>
                  <a:lnTo>
                    <a:pt x="190373" y="10668"/>
                  </a:lnTo>
                  <a:lnTo>
                    <a:pt x="0" y="10668"/>
                  </a:lnTo>
                  <a:lnTo>
                    <a:pt x="0" y="982980"/>
                  </a:lnTo>
                  <a:lnTo>
                    <a:pt x="188849" y="982980"/>
                  </a:lnTo>
                  <a:lnTo>
                    <a:pt x="188849" y="678053"/>
                  </a:lnTo>
                  <a:cubicBezTo>
                    <a:pt x="207264" y="696468"/>
                    <a:pt x="228473" y="712089"/>
                    <a:pt x="252730" y="725043"/>
                  </a:cubicBezTo>
                  <a:cubicBezTo>
                    <a:pt x="293370" y="746633"/>
                    <a:pt x="338963" y="757428"/>
                    <a:pt x="389255" y="757428"/>
                  </a:cubicBezTo>
                  <a:cubicBezTo>
                    <a:pt x="454152" y="757428"/>
                    <a:pt x="512191" y="740791"/>
                    <a:pt x="563499" y="707771"/>
                  </a:cubicBezTo>
                  <a:cubicBezTo>
                    <a:pt x="614807" y="674751"/>
                    <a:pt x="655193" y="629412"/>
                    <a:pt x="684784" y="572262"/>
                  </a:cubicBezTo>
                  <a:cubicBezTo>
                    <a:pt x="714375" y="515112"/>
                    <a:pt x="729107" y="450850"/>
                    <a:pt x="729107" y="379476"/>
                  </a:cubicBezTo>
                  <a:cubicBezTo>
                    <a:pt x="729107" y="307213"/>
                    <a:pt x="714375" y="242443"/>
                    <a:pt x="684784" y="185166"/>
                  </a:cubicBezTo>
                  <a:cubicBezTo>
                    <a:pt x="655193" y="127889"/>
                    <a:pt x="614807" y="82804"/>
                    <a:pt x="563499" y="49657"/>
                  </a:cubicBezTo>
                  <a:moveTo>
                    <a:pt x="511937" y="481076"/>
                  </a:moveTo>
                  <a:cubicBezTo>
                    <a:pt x="496951" y="510667"/>
                    <a:pt x="475869" y="533781"/>
                    <a:pt x="448818" y="550291"/>
                  </a:cubicBezTo>
                  <a:cubicBezTo>
                    <a:pt x="421767" y="566801"/>
                    <a:pt x="390779" y="575183"/>
                    <a:pt x="355854" y="575183"/>
                  </a:cubicBezTo>
                  <a:cubicBezTo>
                    <a:pt x="320929" y="575183"/>
                    <a:pt x="290195" y="566928"/>
                    <a:pt x="263652" y="550291"/>
                  </a:cubicBezTo>
                  <a:cubicBezTo>
                    <a:pt x="237109" y="533654"/>
                    <a:pt x="216281" y="510667"/>
                    <a:pt x="201168" y="481076"/>
                  </a:cubicBezTo>
                  <a:cubicBezTo>
                    <a:pt x="186055" y="451485"/>
                    <a:pt x="178689" y="417068"/>
                    <a:pt x="178689" y="377952"/>
                  </a:cubicBezTo>
                  <a:cubicBezTo>
                    <a:pt x="178689" y="339852"/>
                    <a:pt x="186182" y="305943"/>
                    <a:pt x="201168" y="276352"/>
                  </a:cubicBezTo>
                  <a:cubicBezTo>
                    <a:pt x="216154" y="246761"/>
                    <a:pt x="237236" y="223647"/>
                    <a:pt x="264287" y="207137"/>
                  </a:cubicBezTo>
                  <a:cubicBezTo>
                    <a:pt x="291338" y="190627"/>
                    <a:pt x="321945" y="182245"/>
                    <a:pt x="355727" y="182245"/>
                  </a:cubicBezTo>
                  <a:cubicBezTo>
                    <a:pt x="390525" y="182245"/>
                    <a:pt x="421513" y="190500"/>
                    <a:pt x="448691" y="207137"/>
                  </a:cubicBezTo>
                  <a:cubicBezTo>
                    <a:pt x="475869" y="223774"/>
                    <a:pt x="496824" y="246761"/>
                    <a:pt x="511810" y="276352"/>
                  </a:cubicBezTo>
                  <a:cubicBezTo>
                    <a:pt x="526796" y="305943"/>
                    <a:pt x="534289" y="339852"/>
                    <a:pt x="534289" y="377952"/>
                  </a:cubicBezTo>
                  <a:cubicBezTo>
                    <a:pt x="534289" y="417068"/>
                    <a:pt x="526796" y="451485"/>
                    <a:pt x="511810" y="481076"/>
                  </a:cubicBezTo>
                </a:path>
              </a:pathLst>
            </a:custGeom>
            <a:solidFill>
              <a:srgbClr val="FA7040"/>
            </a:solidFill>
          </p:spPr>
          <p:txBody>
            <a:bodyPr/>
            <a:lstStyle/>
            <a:p>
              <a:endParaRPr lang="en-US" dirty="0"/>
            </a:p>
          </p:txBody>
        </p:sp>
      </p:grpSp>
      <p:sp>
        <p:nvSpPr>
          <p:cNvPr id="8" name="TextBox 8">
            <a:extLst>
              <a:ext uri="{FF2B5EF4-FFF2-40B4-BE49-F238E27FC236}">
                <a16:creationId xmlns:a16="http://schemas.microsoft.com/office/drawing/2014/main" id="{8ADEFB66-48B1-DD36-2703-4FD7B805B28A}"/>
              </a:ext>
            </a:extLst>
          </p:cNvPr>
          <p:cNvSpPr txBox="1"/>
          <p:nvPr/>
        </p:nvSpPr>
        <p:spPr>
          <a:xfrm>
            <a:off x="1028700" y="1236622"/>
            <a:ext cx="15608818" cy="8320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 b="1" dirty="0">
                <a:solidFill>
                  <a:srgbClr val="000000"/>
                </a:solidFill>
                <a:latin typeface="Outfit Bold"/>
                <a:ea typeface="Outfit Bold"/>
                <a:cs typeface="Outfit Bold"/>
                <a:sym typeface="Outfit Bold"/>
              </a:rPr>
              <a:t>An Alternative Path: Program Search-based </a:t>
            </a:r>
            <a:r>
              <a:rPr lang="en-US" sz="5000" b="1" dirty="0" err="1">
                <a:solidFill>
                  <a:srgbClr val="000000"/>
                </a:solidFill>
                <a:latin typeface="Outfit Bold"/>
                <a:ea typeface="Outfit Bold"/>
                <a:cs typeface="Outfit Bold"/>
                <a:sym typeface="Outfit Bold"/>
              </a:rPr>
              <a:t>AutoML</a:t>
            </a:r>
            <a:endParaRPr lang="en-US" sz="5000" b="1" dirty="0">
              <a:solidFill>
                <a:srgbClr val="000000"/>
              </a:solidFill>
              <a:latin typeface="Outfit Bold"/>
              <a:ea typeface="Outfit Bold"/>
              <a:cs typeface="Outfit Bold"/>
              <a:sym typeface="Outfit Bold"/>
            </a:endParaRP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8AFFDBCB-F0A6-7A6D-4998-708059512F0B}"/>
              </a:ext>
            </a:extLst>
          </p:cNvPr>
          <p:cNvSpPr txBox="1"/>
          <p:nvPr/>
        </p:nvSpPr>
        <p:spPr>
          <a:xfrm>
            <a:off x="16882846" y="9172575"/>
            <a:ext cx="376454" cy="896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 dirty="0">
                <a:solidFill>
                  <a:srgbClr val="F97141"/>
                </a:solidFill>
                <a:latin typeface="Outfit Bold"/>
                <a:ea typeface="Outfit Bold"/>
                <a:cs typeface="Outfit Bold"/>
                <a:sym typeface="Outfit Bold"/>
              </a:rPr>
              <a:t>&gt;</a:t>
            </a: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0ECE4E0B-4BF1-EFF2-A008-A7AEA755CB00}"/>
              </a:ext>
            </a:extLst>
          </p:cNvPr>
          <p:cNvSpPr txBox="1"/>
          <p:nvPr/>
        </p:nvSpPr>
        <p:spPr>
          <a:xfrm>
            <a:off x="1028700" y="441961"/>
            <a:ext cx="1714500" cy="4057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dirty="0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rPr>
              <a:t>Summing up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7971062-FB78-0E89-1EE8-53F7752336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7390" y="2656943"/>
            <a:ext cx="6446210" cy="568695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937FF5A-6A9A-B7E4-FA28-3CD962EC9751}"/>
              </a:ext>
            </a:extLst>
          </p:cNvPr>
          <p:cNvSpPr txBox="1"/>
          <p:nvPr/>
        </p:nvSpPr>
        <p:spPr>
          <a:xfrm>
            <a:off x="1066800" y="2323843"/>
            <a:ext cx="9372600" cy="7478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Aft>
                <a:spcPts val="1200"/>
              </a:spcAft>
              <a:buNone/>
            </a:pPr>
            <a:r>
              <a:rPr lang="en-GB" sz="2800" b="1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A Third Direction: Finding the Best Classical Algorithm</a:t>
            </a:r>
            <a:endParaRPr lang="en-GB" sz="2800" b="1" dirty="0">
              <a:effectLst/>
            </a:endParaRPr>
          </a:p>
          <a:p>
            <a:pPr rtl="0">
              <a:spcAft>
                <a:spcPts val="1200"/>
              </a:spcAft>
              <a:buNone/>
            </a:pPr>
            <a:r>
              <a:rPr lang="en-GB" sz="2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Concept:</a:t>
            </a:r>
            <a:endParaRPr lang="en-GB" sz="2800" b="0" dirty="0">
              <a:effectLst/>
            </a:endParaRPr>
          </a:p>
          <a:p>
            <a:pPr marL="457200" rtl="0">
              <a:spcAft>
                <a:spcPts val="1200"/>
              </a:spcAft>
              <a:buNone/>
            </a:pPr>
            <a:r>
              <a:rPr lang="en-GB" sz="2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Leverages an LLM's reasoning ability (similar to </a:t>
            </a:r>
            <a:r>
              <a:rPr lang="en-GB" sz="2800" b="0" i="0" u="none" strike="noStrike" dirty="0" err="1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AlphaGeometry</a:t>
            </a:r>
            <a:r>
              <a:rPr lang="en-GB" sz="2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 or </a:t>
            </a:r>
            <a:r>
              <a:rPr lang="en-GB" sz="2800" b="0" i="0" u="none" strike="noStrike" dirty="0" err="1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FunSearch</a:t>
            </a:r>
            <a:r>
              <a:rPr lang="en-GB" sz="2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) to perform a "program search."</a:t>
            </a:r>
            <a:endParaRPr lang="en-GB" sz="2800" b="0" dirty="0">
              <a:effectLst/>
            </a:endParaRPr>
          </a:p>
          <a:p>
            <a:pPr marL="457200" rtl="0">
              <a:spcAft>
                <a:spcPts val="1200"/>
              </a:spcAft>
              <a:buNone/>
            </a:pPr>
            <a:r>
              <a:rPr lang="en-GB" sz="2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The LLM doesn't solve the task itself; it discovers the optimal traditional ML algorithm and hyperparameters for a given dataset.</a:t>
            </a:r>
            <a:endParaRPr lang="en-GB" sz="2800" b="0" dirty="0">
              <a:effectLst/>
            </a:endParaRPr>
          </a:p>
          <a:p>
            <a:pPr rtl="0">
              <a:spcAft>
                <a:spcPts val="1200"/>
              </a:spcAft>
              <a:buNone/>
            </a:pPr>
            <a:r>
              <a:rPr lang="en-GB" sz="2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Key Advantage: Explainability</a:t>
            </a:r>
            <a:endParaRPr lang="en-GB" sz="2800" b="0" dirty="0">
              <a:effectLst/>
            </a:endParaRPr>
          </a:p>
          <a:p>
            <a:pPr marL="457200" rtl="0">
              <a:spcAft>
                <a:spcPts val="1200"/>
              </a:spcAft>
              <a:buNone/>
            </a:pPr>
            <a:r>
              <a:rPr lang="en-GB" sz="2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The final output is a classical, interpretable model (e.g., a tuned </a:t>
            </a:r>
            <a:r>
              <a:rPr lang="en-GB" sz="2800" b="0" i="0" u="none" strike="noStrike" dirty="0" err="1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XGBoost</a:t>
            </a:r>
            <a:r>
              <a:rPr lang="en-GB" sz="2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), which is critical for regulated industries like finance.</a:t>
            </a:r>
            <a:endParaRPr lang="en-GB" sz="2800" b="0" dirty="0">
              <a:effectLst/>
            </a:endParaRPr>
          </a:p>
          <a:p>
            <a:pPr>
              <a:buNone/>
            </a:pPr>
            <a:br>
              <a:rPr lang="en-GB" sz="2800" dirty="0"/>
            </a:br>
            <a:endParaRPr lang="en-IT" sz="2800" dirty="0"/>
          </a:p>
        </p:txBody>
      </p:sp>
      <p:sp>
        <p:nvSpPr>
          <p:cNvPr id="10" name="TextBox 11">
            <a:extLst>
              <a:ext uri="{FF2B5EF4-FFF2-40B4-BE49-F238E27FC236}">
                <a16:creationId xmlns:a16="http://schemas.microsoft.com/office/drawing/2014/main" id="{C2182AD1-1E16-3B91-BF71-66F55935A370}"/>
              </a:ext>
            </a:extLst>
          </p:cNvPr>
          <p:cNvSpPr txBox="1"/>
          <p:nvPr/>
        </p:nvSpPr>
        <p:spPr>
          <a:xfrm>
            <a:off x="1028700" y="9609516"/>
            <a:ext cx="952500" cy="3971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dirty="0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rPr>
              <a:t>Pg: 31</a:t>
            </a:r>
          </a:p>
        </p:txBody>
      </p:sp>
    </p:spTree>
    <p:extLst>
      <p:ext uri="{BB962C8B-B14F-4D97-AF65-F5344CB8AC3E}">
        <p14:creationId xmlns:p14="http://schemas.microsoft.com/office/powerpoint/2010/main" val="35070659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29125E-9D3F-B937-81A7-CD0BAC1D85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5A0D90B8-2647-BE0A-5414-EAE04AE09FAC}"/>
              </a:ext>
            </a:extLst>
          </p:cNvPr>
          <p:cNvSpPr/>
          <p:nvPr/>
        </p:nvSpPr>
        <p:spPr>
          <a:xfrm>
            <a:off x="1028700" y="1028700"/>
            <a:ext cx="162306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 dirty="0"/>
          </a:p>
        </p:txBody>
      </p:sp>
      <p:sp>
        <p:nvSpPr>
          <p:cNvPr id="3" name="AutoShape 3">
            <a:extLst>
              <a:ext uri="{FF2B5EF4-FFF2-40B4-BE49-F238E27FC236}">
                <a16:creationId xmlns:a16="http://schemas.microsoft.com/office/drawing/2014/main" id="{C8DD9B23-D3AD-5B99-4D0B-1EB9AC3772A1}"/>
              </a:ext>
            </a:extLst>
          </p:cNvPr>
          <p:cNvSpPr/>
          <p:nvPr/>
        </p:nvSpPr>
        <p:spPr>
          <a:xfrm>
            <a:off x="1028700" y="9277350"/>
            <a:ext cx="162306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 dirty="0"/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34922009-3CB5-48AD-7A54-B0DFC195392B}"/>
              </a:ext>
            </a:extLst>
          </p:cNvPr>
          <p:cNvGrpSpPr>
            <a:grpSpLocks noChangeAspect="1"/>
          </p:cNvGrpSpPr>
          <p:nvPr/>
        </p:nvGrpSpPr>
        <p:grpSpPr>
          <a:xfrm>
            <a:off x="16331765" y="473688"/>
            <a:ext cx="927535" cy="555012"/>
            <a:chOff x="0" y="0"/>
            <a:chExt cx="1855064" cy="1110031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6292CFE3-C8CB-7B6E-6BF0-8FD8D7F291A5}"/>
                </a:ext>
              </a:extLst>
            </p:cNvPr>
            <p:cNvSpPr/>
            <p:nvPr/>
          </p:nvSpPr>
          <p:spPr>
            <a:xfrm>
              <a:off x="63500" y="74168"/>
              <a:ext cx="498348" cy="727329"/>
            </a:xfrm>
            <a:custGeom>
              <a:avLst/>
              <a:gdLst/>
              <a:ahLst/>
              <a:cxnLst/>
              <a:rect l="l" t="t" r="r" b="b"/>
              <a:pathLst>
                <a:path w="498348" h="727329">
                  <a:moveTo>
                    <a:pt x="271526" y="0"/>
                  </a:moveTo>
                  <a:lnTo>
                    <a:pt x="498348" y="0"/>
                  </a:lnTo>
                  <a:lnTo>
                    <a:pt x="213995" y="363601"/>
                  </a:lnTo>
                  <a:lnTo>
                    <a:pt x="498348" y="727329"/>
                  </a:lnTo>
                  <a:lnTo>
                    <a:pt x="271526" y="727329"/>
                  </a:lnTo>
                  <a:lnTo>
                    <a:pt x="0" y="363601"/>
                  </a:lnTo>
                  <a:close/>
                </a:path>
              </a:pathLst>
            </a:custGeom>
            <a:solidFill>
              <a:srgbClr val="FA7040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BEB2470D-87C6-5F06-6050-7FC1F810C99B}"/>
                </a:ext>
              </a:extLst>
            </p:cNvPr>
            <p:cNvSpPr/>
            <p:nvPr/>
          </p:nvSpPr>
          <p:spPr>
            <a:xfrm>
              <a:off x="1293241" y="74168"/>
              <a:ext cx="498348" cy="727329"/>
            </a:xfrm>
            <a:custGeom>
              <a:avLst/>
              <a:gdLst/>
              <a:ahLst/>
              <a:cxnLst/>
              <a:rect l="l" t="t" r="r" b="b"/>
              <a:pathLst>
                <a:path w="498348" h="727329">
                  <a:moveTo>
                    <a:pt x="226822" y="0"/>
                  </a:moveTo>
                  <a:lnTo>
                    <a:pt x="0" y="0"/>
                  </a:lnTo>
                  <a:lnTo>
                    <a:pt x="284353" y="363601"/>
                  </a:lnTo>
                  <a:lnTo>
                    <a:pt x="0" y="727329"/>
                  </a:lnTo>
                  <a:lnTo>
                    <a:pt x="226822" y="727329"/>
                  </a:lnTo>
                  <a:lnTo>
                    <a:pt x="498348" y="363601"/>
                  </a:lnTo>
                  <a:close/>
                </a:path>
              </a:pathLst>
            </a:custGeom>
            <a:solidFill>
              <a:srgbClr val="FA7040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EEAE0DD3-7F68-22A9-B4D1-8AE1AABC28B1}"/>
                </a:ext>
              </a:extLst>
            </p:cNvPr>
            <p:cNvSpPr/>
            <p:nvPr/>
          </p:nvSpPr>
          <p:spPr>
            <a:xfrm>
              <a:off x="611505" y="63500"/>
              <a:ext cx="729107" cy="982980"/>
            </a:xfrm>
            <a:custGeom>
              <a:avLst/>
              <a:gdLst/>
              <a:ahLst/>
              <a:cxnLst/>
              <a:rect l="l" t="t" r="r" b="b"/>
              <a:pathLst>
                <a:path w="729107" h="982980">
                  <a:moveTo>
                    <a:pt x="563499" y="49657"/>
                  </a:moveTo>
                  <a:cubicBezTo>
                    <a:pt x="512191" y="16510"/>
                    <a:pt x="454152" y="0"/>
                    <a:pt x="389255" y="0"/>
                  </a:cubicBezTo>
                  <a:cubicBezTo>
                    <a:pt x="338963" y="0"/>
                    <a:pt x="293624" y="11049"/>
                    <a:pt x="253492" y="33147"/>
                  </a:cubicBezTo>
                  <a:cubicBezTo>
                    <a:pt x="229743" y="46228"/>
                    <a:pt x="208661" y="62103"/>
                    <a:pt x="190373" y="80645"/>
                  </a:cubicBezTo>
                  <a:lnTo>
                    <a:pt x="190373" y="10668"/>
                  </a:lnTo>
                  <a:lnTo>
                    <a:pt x="0" y="10668"/>
                  </a:lnTo>
                  <a:lnTo>
                    <a:pt x="0" y="982980"/>
                  </a:lnTo>
                  <a:lnTo>
                    <a:pt x="188849" y="982980"/>
                  </a:lnTo>
                  <a:lnTo>
                    <a:pt x="188849" y="678053"/>
                  </a:lnTo>
                  <a:cubicBezTo>
                    <a:pt x="207264" y="696468"/>
                    <a:pt x="228473" y="712089"/>
                    <a:pt x="252730" y="725043"/>
                  </a:cubicBezTo>
                  <a:cubicBezTo>
                    <a:pt x="293370" y="746633"/>
                    <a:pt x="338963" y="757428"/>
                    <a:pt x="389255" y="757428"/>
                  </a:cubicBezTo>
                  <a:cubicBezTo>
                    <a:pt x="454152" y="757428"/>
                    <a:pt x="512191" y="740791"/>
                    <a:pt x="563499" y="707771"/>
                  </a:cubicBezTo>
                  <a:cubicBezTo>
                    <a:pt x="614807" y="674751"/>
                    <a:pt x="655193" y="629412"/>
                    <a:pt x="684784" y="572262"/>
                  </a:cubicBezTo>
                  <a:cubicBezTo>
                    <a:pt x="714375" y="515112"/>
                    <a:pt x="729107" y="450850"/>
                    <a:pt x="729107" y="379476"/>
                  </a:cubicBezTo>
                  <a:cubicBezTo>
                    <a:pt x="729107" y="307213"/>
                    <a:pt x="714375" y="242443"/>
                    <a:pt x="684784" y="185166"/>
                  </a:cubicBezTo>
                  <a:cubicBezTo>
                    <a:pt x="655193" y="127889"/>
                    <a:pt x="614807" y="82804"/>
                    <a:pt x="563499" y="49657"/>
                  </a:cubicBezTo>
                  <a:moveTo>
                    <a:pt x="511937" y="481076"/>
                  </a:moveTo>
                  <a:cubicBezTo>
                    <a:pt x="496951" y="510667"/>
                    <a:pt x="475869" y="533781"/>
                    <a:pt x="448818" y="550291"/>
                  </a:cubicBezTo>
                  <a:cubicBezTo>
                    <a:pt x="421767" y="566801"/>
                    <a:pt x="390779" y="575183"/>
                    <a:pt x="355854" y="575183"/>
                  </a:cubicBezTo>
                  <a:cubicBezTo>
                    <a:pt x="320929" y="575183"/>
                    <a:pt x="290195" y="566928"/>
                    <a:pt x="263652" y="550291"/>
                  </a:cubicBezTo>
                  <a:cubicBezTo>
                    <a:pt x="237109" y="533654"/>
                    <a:pt x="216281" y="510667"/>
                    <a:pt x="201168" y="481076"/>
                  </a:cubicBezTo>
                  <a:cubicBezTo>
                    <a:pt x="186055" y="451485"/>
                    <a:pt x="178689" y="417068"/>
                    <a:pt x="178689" y="377952"/>
                  </a:cubicBezTo>
                  <a:cubicBezTo>
                    <a:pt x="178689" y="339852"/>
                    <a:pt x="186182" y="305943"/>
                    <a:pt x="201168" y="276352"/>
                  </a:cubicBezTo>
                  <a:cubicBezTo>
                    <a:pt x="216154" y="246761"/>
                    <a:pt x="237236" y="223647"/>
                    <a:pt x="264287" y="207137"/>
                  </a:cubicBezTo>
                  <a:cubicBezTo>
                    <a:pt x="291338" y="190627"/>
                    <a:pt x="321945" y="182245"/>
                    <a:pt x="355727" y="182245"/>
                  </a:cubicBezTo>
                  <a:cubicBezTo>
                    <a:pt x="390525" y="182245"/>
                    <a:pt x="421513" y="190500"/>
                    <a:pt x="448691" y="207137"/>
                  </a:cubicBezTo>
                  <a:cubicBezTo>
                    <a:pt x="475869" y="223774"/>
                    <a:pt x="496824" y="246761"/>
                    <a:pt x="511810" y="276352"/>
                  </a:cubicBezTo>
                  <a:cubicBezTo>
                    <a:pt x="526796" y="305943"/>
                    <a:pt x="534289" y="339852"/>
                    <a:pt x="534289" y="377952"/>
                  </a:cubicBezTo>
                  <a:cubicBezTo>
                    <a:pt x="534289" y="417068"/>
                    <a:pt x="526796" y="451485"/>
                    <a:pt x="511810" y="481076"/>
                  </a:cubicBezTo>
                </a:path>
              </a:pathLst>
            </a:custGeom>
            <a:solidFill>
              <a:srgbClr val="FA7040"/>
            </a:solidFill>
          </p:spPr>
          <p:txBody>
            <a:bodyPr/>
            <a:lstStyle/>
            <a:p>
              <a:endParaRPr lang="en-US" dirty="0"/>
            </a:p>
          </p:txBody>
        </p:sp>
      </p:grpSp>
      <p:sp>
        <p:nvSpPr>
          <p:cNvPr id="8" name="TextBox 8">
            <a:extLst>
              <a:ext uri="{FF2B5EF4-FFF2-40B4-BE49-F238E27FC236}">
                <a16:creationId xmlns:a16="http://schemas.microsoft.com/office/drawing/2014/main" id="{DD3DFC91-355A-0F73-A279-C2351F299FF8}"/>
              </a:ext>
            </a:extLst>
          </p:cNvPr>
          <p:cNvSpPr txBox="1"/>
          <p:nvPr/>
        </p:nvSpPr>
        <p:spPr>
          <a:xfrm>
            <a:off x="1028700" y="1236622"/>
            <a:ext cx="8496300" cy="8320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 b="1" dirty="0">
                <a:solidFill>
                  <a:srgbClr val="000000"/>
                </a:solidFill>
                <a:latin typeface="Outfit Bold"/>
                <a:ea typeface="Outfit Bold"/>
                <a:cs typeface="Outfit Bold"/>
                <a:sym typeface="Outfit Bold"/>
              </a:rPr>
              <a:t>A Two-Track Future concept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3CA16F4C-5BD9-FB4B-350F-F61EB269F1C6}"/>
              </a:ext>
            </a:extLst>
          </p:cNvPr>
          <p:cNvSpPr txBox="1"/>
          <p:nvPr/>
        </p:nvSpPr>
        <p:spPr>
          <a:xfrm>
            <a:off x="16882846" y="9172575"/>
            <a:ext cx="376454" cy="896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 dirty="0">
                <a:solidFill>
                  <a:srgbClr val="F97141"/>
                </a:solidFill>
                <a:latin typeface="Outfit Bold"/>
                <a:ea typeface="Outfit Bold"/>
                <a:cs typeface="Outfit Bold"/>
                <a:sym typeface="Outfit Bold"/>
              </a:rPr>
              <a:t>&gt;</a:t>
            </a: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8A6684E6-0E44-DBEF-ACC1-1C798E3B7A05}"/>
              </a:ext>
            </a:extLst>
          </p:cNvPr>
          <p:cNvSpPr txBox="1"/>
          <p:nvPr/>
        </p:nvSpPr>
        <p:spPr>
          <a:xfrm>
            <a:off x="1028700" y="441961"/>
            <a:ext cx="1714500" cy="4057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dirty="0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rPr>
              <a:t>Summing up</a:t>
            </a:r>
          </a:p>
        </p:txBody>
      </p:sp>
      <p:pic>
        <p:nvPicPr>
          <p:cNvPr id="1026" name="Picture 2" descr="Immagine">
            <a:extLst>
              <a:ext uri="{FF2B5EF4-FFF2-40B4-BE49-F238E27FC236}">
                <a16:creationId xmlns:a16="http://schemas.microsoft.com/office/drawing/2014/main" id="{CC202F38-9322-7181-EE00-834838ECED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954807" y="1333500"/>
            <a:ext cx="5037793" cy="7558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C7206EB-038F-837F-F2D4-D3F431B94572}"/>
              </a:ext>
            </a:extLst>
          </p:cNvPr>
          <p:cNvSpPr txBox="1"/>
          <p:nvPr/>
        </p:nvSpPr>
        <p:spPr>
          <a:xfrm>
            <a:off x="11916102" y="8891938"/>
            <a:ext cx="9144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James Yeung @jamesyeung18</a:t>
            </a:r>
          </a:p>
          <a:p>
            <a:endParaRPr lang="en-GB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3FD3316-786B-7D53-51D3-063BF0E8F5FE}"/>
              </a:ext>
            </a:extLst>
          </p:cNvPr>
          <p:cNvSpPr txBox="1"/>
          <p:nvPr/>
        </p:nvSpPr>
        <p:spPr>
          <a:xfrm>
            <a:off x="1028700" y="2159337"/>
            <a:ext cx="9944100" cy="79098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Aft>
                <a:spcPts val="1200"/>
              </a:spcAft>
              <a:buNone/>
            </a:pPr>
            <a:r>
              <a:rPr lang="en-GB" sz="2800" b="1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A Promising Alternative: Program Search-based </a:t>
            </a:r>
            <a:r>
              <a:rPr lang="en-GB" sz="2800" b="1" i="0" u="none" strike="noStrike" dirty="0" err="1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AutoML</a:t>
            </a:r>
            <a:endParaRPr lang="en-GB" sz="2800" b="1" dirty="0">
              <a:effectLst/>
            </a:endParaRPr>
          </a:p>
          <a:p>
            <a:pPr marL="914400" indent="-457200" rtl="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2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Uses an LLM to discover the best classical, interpretable ML model (e.g., decision trees, linear models) for a task.</a:t>
            </a:r>
            <a:endParaRPr lang="en-GB" sz="2800" b="0" dirty="0">
              <a:effectLst/>
            </a:endParaRPr>
          </a:p>
          <a:p>
            <a:pPr marL="914400" indent="-457200" rtl="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2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The final, deployed model is explainable by design, allowing for clear audits and bias checks that satisfy regulatory requirements.</a:t>
            </a:r>
            <a:endParaRPr lang="en-GB" sz="2800" b="0" dirty="0">
              <a:effectLst/>
            </a:endParaRPr>
          </a:p>
          <a:p>
            <a:pPr rtl="0">
              <a:spcAft>
                <a:spcPts val="1200"/>
              </a:spcAft>
              <a:buNone/>
            </a:pPr>
            <a:r>
              <a:rPr lang="en-GB" sz="2800" b="1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The Outlook: A Two-Track Future for Tabular AI</a:t>
            </a:r>
            <a:endParaRPr lang="en-GB" sz="2800" b="1" dirty="0">
              <a:effectLst/>
            </a:endParaRPr>
          </a:p>
          <a:p>
            <a:pPr marL="914400" indent="-457200" rtl="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2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Performance Track: Black-box models will dominate where peak accuracy is the sole objective and explainability is not critical.</a:t>
            </a:r>
            <a:endParaRPr lang="en-GB" sz="2800" b="0" dirty="0">
              <a:effectLst/>
            </a:endParaRPr>
          </a:p>
          <a:p>
            <a:pPr marL="914400" indent="-457200" rtl="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2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Compliance Track: Interpretable models (like those found via Program Search) will be mandatory for high-risk, regulated applications.</a:t>
            </a:r>
            <a:endParaRPr lang="en-GB" sz="2800" b="0" dirty="0">
              <a:effectLst/>
            </a:endParaRPr>
          </a:p>
          <a:p>
            <a:pPr>
              <a:buNone/>
            </a:pPr>
            <a:br>
              <a:rPr lang="en-GB" sz="2800" dirty="0"/>
            </a:br>
            <a:endParaRPr lang="en-IT" sz="2800" dirty="0"/>
          </a:p>
        </p:txBody>
      </p:sp>
      <p:sp>
        <p:nvSpPr>
          <p:cNvPr id="10" name="TextBox 11">
            <a:extLst>
              <a:ext uri="{FF2B5EF4-FFF2-40B4-BE49-F238E27FC236}">
                <a16:creationId xmlns:a16="http://schemas.microsoft.com/office/drawing/2014/main" id="{A5C4BB65-0CAC-F683-7428-91E5AAFE7D04}"/>
              </a:ext>
            </a:extLst>
          </p:cNvPr>
          <p:cNvSpPr txBox="1"/>
          <p:nvPr/>
        </p:nvSpPr>
        <p:spPr>
          <a:xfrm>
            <a:off x="1028700" y="9609516"/>
            <a:ext cx="952500" cy="3971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dirty="0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rPr>
              <a:t>Pg: 32</a:t>
            </a:r>
          </a:p>
        </p:txBody>
      </p:sp>
    </p:spTree>
    <p:extLst>
      <p:ext uri="{BB962C8B-B14F-4D97-AF65-F5344CB8AC3E}">
        <p14:creationId xmlns:p14="http://schemas.microsoft.com/office/powerpoint/2010/main" val="39349051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40C427-76B9-33EA-7D54-C416588A28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ABF9B229-DC50-3533-5EDD-4BB949717AB0}"/>
              </a:ext>
            </a:extLst>
          </p:cNvPr>
          <p:cNvSpPr/>
          <p:nvPr/>
        </p:nvSpPr>
        <p:spPr>
          <a:xfrm>
            <a:off x="1028700" y="1028700"/>
            <a:ext cx="162306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 dirty="0"/>
          </a:p>
        </p:txBody>
      </p:sp>
      <p:sp>
        <p:nvSpPr>
          <p:cNvPr id="3" name="AutoShape 3">
            <a:extLst>
              <a:ext uri="{FF2B5EF4-FFF2-40B4-BE49-F238E27FC236}">
                <a16:creationId xmlns:a16="http://schemas.microsoft.com/office/drawing/2014/main" id="{45CDB6FC-84FF-7F88-6D69-390C32C4E957}"/>
              </a:ext>
            </a:extLst>
          </p:cNvPr>
          <p:cNvSpPr/>
          <p:nvPr/>
        </p:nvSpPr>
        <p:spPr>
          <a:xfrm>
            <a:off x="1028700" y="9277350"/>
            <a:ext cx="162306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 dirty="0"/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3D4846D5-ED46-0EFD-3A38-A50A9AD9FBC4}"/>
              </a:ext>
            </a:extLst>
          </p:cNvPr>
          <p:cNvGrpSpPr>
            <a:grpSpLocks noChangeAspect="1"/>
          </p:cNvGrpSpPr>
          <p:nvPr/>
        </p:nvGrpSpPr>
        <p:grpSpPr>
          <a:xfrm>
            <a:off x="16331765" y="473688"/>
            <a:ext cx="927535" cy="555012"/>
            <a:chOff x="0" y="0"/>
            <a:chExt cx="1855064" cy="1110031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672D5872-1369-BFF3-5123-DBA20429E2EB}"/>
                </a:ext>
              </a:extLst>
            </p:cNvPr>
            <p:cNvSpPr/>
            <p:nvPr/>
          </p:nvSpPr>
          <p:spPr>
            <a:xfrm>
              <a:off x="63500" y="74168"/>
              <a:ext cx="498348" cy="727329"/>
            </a:xfrm>
            <a:custGeom>
              <a:avLst/>
              <a:gdLst/>
              <a:ahLst/>
              <a:cxnLst/>
              <a:rect l="l" t="t" r="r" b="b"/>
              <a:pathLst>
                <a:path w="498348" h="727329">
                  <a:moveTo>
                    <a:pt x="271526" y="0"/>
                  </a:moveTo>
                  <a:lnTo>
                    <a:pt x="498348" y="0"/>
                  </a:lnTo>
                  <a:lnTo>
                    <a:pt x="213995" y="363601"/>
                  </a:lnTo>
                  <a:lnTo>
                    <a:pt x="498348" y="727329"/>
                  </a:lnTo>
                  <a:lnTo>
                    <a:pt x="271526" y="727329"/>
                  </a:lnTo>
                  <a:lnTo>
                    <a:pt x="0" y="363601"/>
                  </a:lnTo>
                  <a:close/>
                </a:path>
              </a:pathLst>
            </a:custGeom>
            <a:solidFill>
              <a:srgbClr val="FA7040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F8E5C14F-24FF-67A3-716C-2E3E0179C2DB}"/>
                </a:ext>
              </a:extLst>
            </p:cNvPr>
            <p:cNvSpPr/>
            <p:nvPr/>
          </p:nvSpPr>
          <p:spPr>
            <a:xfrm>
              <a:off x="1293241" y="74168"/>
              <a:ext cx="498348" cy="727329"/>
            </a:xfrm>
            <a:custGeom>
              <a:avLst/>
              <a:gdLst/>
              <a:ahLst/>
              <a:cxnLst/>
              <a:rect l="l" t="t" r="r" b="b"/>
              <a:pathLst>
                <a:path w="498348" h="727329">
                  <a:moveTo>
                    <a:pt x="226822" y="0"/>
                  </a:moveTo>
                  <a:lnTo>
                    <a:pt x="0" y="0"/>
                  </a:lnTo>
                  <a:lnTo>
                    <a:pt x="284353" y="363601"/>
                  </a:lnTo>
                  <a:lnTo>
                    <a:pt x="0" y="727329"/>
                  </a:lnTo>
                  <a:lnTo>
                    <a:pt x="226822" y="727329"/>
                  </a:lnTo>
                  <a:lnTo>
                    <a:pt x="498348" y="363601"/>
                  </a:lnTo>
                  <a:close/>
                </a:path>
              </a:pathLst>
            </a:custGeom>
            <a:solidFill>
              <a:srgbClr val="FA7040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C4F9F5AE-D98C-5067-74DC-916E492A36A3}"/>
                </a:ext>
              </a:extLst>
            </p:cNvPr>
            <p:cNvSpPr/>
            <p:nvPr/>
          </p:nvSpPr>
          <p:spPr>
            <a:xfrm>
              <a:off x="611505" y="63500"/>
              <a:ext cx="729107" cy="982980"/>
            </a:xfrm>
            <a:custGeom>
              <a:avLst/>
              <a:gdLst/>
              <a:ahLst/>
              <a:cxnLst/>
              <a:rect l="l" t="t" r="r" b="b"/>
              <a:pathLst>
                <a:path w="729107" h="982980">
                  <a:moveTo>
                    <a:pt x="563499" y="49657"/>
                  </a:moveTo>
                  <a:cubicBezTo>
                    <a:pt x="512191" y="16510"/>
                    <a:pt x="454152" y="0"/>
                    <a:pt x="389255" y="0"/>
                  </a:cubicBezTo>
                  <a:cubicBezTo>
                    <a:pt x="338963" y="0"/>
                    <a:pt x="293624" y="11049"/>
                    <a:pt x="253492" y="33147"/>
                  </a:cubicBezTo>
                  <a:cubicBezTo>
                    <a:pt x="229743" y="46228"/>
                    <a:pt x="208661" y="62103"/>
                    <a:pt x="190373" y="80645"/>
                  </a:cubicBezTo>
                  <a:lnTo>
                    <a:pt x="190373" y="10668"/>
                  </a:lnTo>
                  <a:lnTo>
                    <a:pt x="0" y="10668"/>
                  </a:lnTo>
                  <a:lnTo>
                    <a:pt x="0" y="982980"/>
                  </a:lnTo>
                  <a:lnTo>
                    <a:pt x="188849" y="982980"/>
                  </a:lnTo>
                  <a:lnTo>
                    <a:pt x="188849" y="678053"/>
                  </a:lnTo>
                  <a:cubicBezTo>
                    <a:pt x="207264" y="696468"/>
                    <a:pt x="228473" y="712089"/>
                    <a:pt x="252730" y="725043"/>
                  </a:cubicBezTo>
                  <a:cubicBezTo>
                    <a:pt x="293370" y="746633"/>
                    <a:pt x="338963" y="757428"/>
                    <a:pt x="389255" y="757428"/>
                  </a:cubicBezTo>
                  <a:cubicBezTo>
                    <a:pt x="454152" y="757428"/>
                    <a:pt x="512191" y="740791"/>
                    <a:pt x="563499" y="707771"/>
                  </a:cubicBezTo>
                  <a:cubicBezTo>
                    <a:pt x="614807" y="674751"/>
                    <a:pt x="655193" y="629412"/>
                    <a:pt x="684784" y="572262"/>
                  </a:cubicBezTo>
                  <a:cubicBezTo>
                    <a:pt x="714375" y="515112"/>
                    <a:pt x="729107" y="450850"/>
                    <a:pt x="729107" y="379476"/>
                  </a:cubicBezTo>
                  <a:cubicBezTo>
                    <a:pt x="729107" y="307213"/>
                    <a:pt x="714375" y="242443"/>
                    <a:pt x="684784" y="185166"/>
                  </a:cubicBezTo>
                  <a:cubicBezTo>
                    <a:pt x="655193" y="127889"/>
                    <a:pt x="614807" y="82804"/>
                    <a:pt x="563499" y="49657"/>
                  </a:cubicBezTo>
                  <a:moveTo>
                    <a:pt x="511937" y="481076"/>
                  </a:moveTo>
                  <a:cubicBezTo>
                    <a:pt x="496951" y="510667"/>
                    <a:pt x="475869" y="533781"/>
                    <a:pt x="448818" y="550291"/>
                  </a:cubicBezTo>
                  <a:cubicBezTo>
                    <a:pt x="421767" y="566801"/>
                    <a:pt x="390779" y="575183"/>
                    <a:pt x="355854" y="575183"/>
                  </a:cubicBezTo>
                  <a:cubicBezTo>
                    <a:pt x="320929" y="575183"/>
                    <a:pt x="290195" y="566928"/>
                    <a:pt x="263652" y="550291"/>
                  </a:cubicBezTo>
                  <a:cubicBezTo>
                    <a:pt x="237109" y="533654"/>
                    <a:pt x="216281" y="510667"/>
                    <a:pt x="201168" y="481076"/>
                  </a:cubicBezTo>
                  <a:cubicBezTo>
                    <a:pt x="186055" y="451485"/>
                    <a:pt x="178689" y="417068"/>
                    <a:pt x="178689" y="377952"/>
                  </a:cubicBezTo>
                  <a:cubicBezTo>
                    <a:pt x="178689" y="339852"/>
                    <a:pt x="186182" y="305943"/>
                    <a:pt x="201168" y="276352"/>
                  </a:cubicBezTo>
                  <a:cubicBezTo>
                    <a:pt x="216154" y="246761"/>
                    <a:pt x="237236" y="223647"/>
                    <a:pt x="264287" y="207137"/>
                  </a:cubicBezTo>
                  <a:cubicBezTo>
                    <a:pt x="291338" y="190627"/>
                    <a:pt x="321945" y="182245"/>
                    <a:pt x="355727" y="182245"/>
                  </a:cubicBezTo>
                  <a:cubicBezTo>
                    <a:pt x="390525" y="182245"/>
                    <a:pt x="421513" y="190500"/>
                    <a:pt x="448691" y="207137"/>
                  </a:cubicBezTo>
                  <a:cubicBezTo>
                    <a:pt x="475869" y="223774"/>
                    <a:pt x="496824" y="246761"/>
                    <a:pt x="511810" y="276352"/>
                  </a:cubicBezTo>
                  <a:cubicBezTo>
                    <a:pt x="526796" y="305943"/>
                    <a:pt x="534289" y="339852"/>
                    <a:pt x="534289" y="377952"/>
                  </a:cubicBezTo>
                  <a:cubicBezTo>
                    <a:pt x="534289" y="417068"/>
                    <a:pt x="526796" y="451485"/>
                    <a:pt x="511810" y="481076"/>
                  </a:cubicBezTo>
                </a:path>
              </a:pathLst>
            </a:custGeom>
            <a:solidFill>
              <a:srgbClr val="FA7040"/>
            </a:solidFill>
          </p:spPr>
          <p:txBody>
            <a:bodyPr/>
            <a:lstStyle/>
            <a:p>
              <a:endParaRPr lang="en-US" dirty="0"/>
            </a:p>
          </p:txBody>
        </p:sp>
      </p:grpSp>
      <p:sp>
        <p:nvSpPr>
          <p:cNvPr id="8" name="TextBox 8">
            <a:extLst>
              <a:ext uri="{FF2B5EF4-FFF2-40B4-BE49-F238E27FC236}">
                <a16:creationId xmlns:a16="http://schemas.microsoft.com/office/drawing/2014/main" id="{6B849B30-E483-4824-E350-B50436DC9C47}"/>
              </a:ext>
            </a:extLst>
          </p:cNvPr>
          <p:cNvSpPr txBox="1"/>
          <p:nvPr/>
        </p:nvSpPr>
        <p:spPr>
          <a:xfrm>
            <a:off x="1028700" y="1236622"/>
            <a:ext cx="15608818" cy="8320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 b="1" dirty="0">
                <a:solidFill>
                  <a:srgbClr val="000000"/>
                </a:solidFill>
                <a:latin typeface="Outfit Bold"/>
                <a:ea typeface="Outfit Bold"/>
                <a:cs typeface="Outfit Bold"/>
                <a:sym typeface="Outfit Bold"/>
              </a:rPr>
              <a:t>Literature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FF702078-B2C6-F021-8901-F2CA6216E438}"/>
              </a:ext>
            </a:extLst>
          </p:cNvPr>
          <p:cNvSpPr txBox="1"/>
          <p:nvPr/>
        </p:nvSpPr>
        <p:spPr>
          <a:xfrm>
            <a:off x="16882846" y="9172575"/>
            <a:ext cx="376454" cy="896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 dirty="0">
                <a:solidFill>
                  <a:srgbClr val="F97141"/>
                </a:solidFill>
                <a:latin typeface="Outfit Bold"/>
                <a:ea typeface="Outfit Bold"/>
                <a:cs typeface="Outfit Bold"/>
                <a:sym typeface="Outfit Bold"/>
              </a:rPr>
              <a:t>&gt;</a:t>
            </a: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C9D63D64-7454-8E73-7FA9-D98E0F8D644A}"/>
              </a:ext>
            </a:extLst>
          </p:cNvPr>
          <p:cNvSpPr txBox="1"/>
          <p:nvPr/>
        </p:nvSpPr>
        <p:spPr>
          <a:xfrm>
            <a:off x="1028700" y="441961"/>
            <a:ext cx="1714500" cy="4057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dirty="0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rPr>
              <a:t>Literature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4EB3D6E-8820-4343-9E92-526EA60F6D5F}"/>
              </a:ext>
            </a:extLst>
          </p:cNvPr>
          <p:cNvSpPr txBox="1"/>
          <p:nvPr/>
        </p:nvSpPr>
        <p:spPr>
          <a:xfrm>
            <a:off x="1066800" y="2323843"/>
            <a:ext cx="8077200" cy="67710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GB" sz="2400" dirty="0"/>
              <a:t>Hollmann, Noah, et al. "</a:t>
            </a:r>
            <a:r>
              <a:rPr lang="en-GB" sz="2400" dirty="0" err="1"/>
              <a:t>Tabpfn</a:t>
            </a:r>
            <a:r>
              <a:rPr lang="en-GB" sz="2400" dirty="0"/>
              <a:t>: A transformer that solves small tabular classification problems in a second." </a:t>
            </a:r>
            <a:r>
              <a:rPr lang="en-GB" sz="2400" dirty="0" err="1"/>
              <a:t>arXiv</a:t>
            </a:r>
            <a:r>
              <a:rPr lang="en-GB" sz="2400" dirty="0"/>
              <a:t> preprint arXiv:2207.01848 (2022).</a:t>
            </a:r>
          </a:p>
          <a:p>
            <a:pPr>
              <a:spcAft>
                <a:spcPts val="1200"/>
              </a:spcAft>
            </a:pPr>
            <a:r>
              <a:rPr lang="en-GB" sz="2400" dirty="0"/>
              <a:t>Ma, Junwei, et al. "</a:t>
            </a:r>
            <a:r>
              <a:rPr lang="en-GB" sz="2400" dirty="0" err="1"/>
              <a:t>Tabdpt</a:t>
            </a:r>
            <a:r>
              <a:rPr lang="en-GB" sz="2400" dirty="0"/>
              <a:t>: Scaling tabular foundation models." </a:t>
            </a:r>
            <a:r>
              <a:rPr lang="en-GB" sz="2400" dirty="0" err="1"/>
              <a:t>arXiv</a:t>
            </a:r>
            <a:r>
              <a:rPr lang="en-GB" sz="2400" dirty="0"/>
              <a:t> preprint arXiv:2410.18164 (2024).</a:t>
            </a:r>
          </a:p>
          <a:p>
            <a:pPr>
              <a:spcAft>
                <a:spcPts val="1200"/>
              </a:spcAft>
            </a:pPr>
            <a:r>
              <a:rPr lang="en-GB" sz="2400" dirty="0"/>
              <a:t>Qu, </a:t>
            </a:r>
            <a:r>
              <a:rPr lang="en-GB" sz="2400" dirty="0" err="1"/>
              <a:t>Jingang</a:t>
            </a:r>
            <a:r>
              <a:rPr lang="en-GB" sz="2400" dirty="0"/>
              <a:t>, et al. "</a:t>
            </a:r>
            <a:r>
              <a:rPr lang="en-GB" sz="2400" dirty="0" err="1"/>
              <a:t>Tabicl</a:t>
            </a:r>
            <a:r>
              <a:rPr lang="en-GB" sz="2400" dirty="0"/>
              <a:t>: A tabular foundation model for in-context learning on large data." </a:t>
            </a:r>
            <a:r>
              <a:rPr lang="en-GB" sz="2400" dirty="0" err="1"/>
              <a:t>arXiv</a:t>
            </a:r>
            <a:r>
              <a:rPr lang="en-GB" sz="2400" dirty="0"/>
              <a:t> preprint arXiv:2502.05564 (2025).</a:t>
            </a:r>
          </a:p>
          <a:p>
            <a:pPr>
              <a:spcAft>
                <a:spcPts val="1200"/>
              </a:spcAft>
            </a:pPr>
            <a:r>
              <a:rPr lang="en-GB" sz="2400" dirty="0"/>
              <a:t>Erickson, Nick, et al. "</a:t>
            </a:r>
            <a:r>
              <a:rPr lang="en-GB" sz="2400" dirty="0" err="1"/>
              <a:t>TabArena</a:t>
            </a:r>
            <a:r>
              <a:rPr lang="en-GB" sz="2400" dirty="0"/>
              <a:t>: A Living Benchmark for Machine Learning on Tabular Data." </a:t>
            </a:r>
            <a:r>
              <a:rPr lang="en-GB" sz="2400" dirty="0" err="1"/>
              <a:t>arXiv</a:t>
            </a:r>
            <a:r>
              <a:rPr lang="en-GB" sz="2400" dirty="0"/>
              <a:t> preprint arXiv:2506.16791 (2025).</a:t>
            </a:r>
          </a:p>
          <a:p>
            <a:pPr>
              <a:spcAft>
                <a:spcPts val="1200"/>
              </a:spcAft>
            </a:pPr>
            <a:r>
              <a:rPr lang="en-GB" sz="2400" dirty="0"/>
              <a:t>Van </a:t>
            </a:r>
            <a:r>
              <a:rPr lang="en-GB" sz="2400" dirty="0" err="1"/>
              <a:t>Breugel</a:t>
            </a:r>
            <a:r>
              <a:rPr lang="en-GB" sz="2400" dirty="0"/>
              <a:t>, Boris, and Mihaela Van Der Schaar. "Why tabular foundation models should be a research priority." </a:t>
            </a:r>
            <a:r>
              <a:rPr lang="en-GB" sz="2400" dirty="0" err="1"/>
              <a:t>arXiv</a:t>
            </a:r>
            <a:r>
              <a:rPr lang="en-GB" sz="2400" dirty="0"/>
              <a:t> preprint arXiv:2405.01147 (2024).</a:t>
            </a:r>
          </a:p>
          <a:p>
            <a:pPr>
              <a:spcAft>
                <a:spcPts val="1200"/>
              </a:spcAft>
            </a:pPr>
            <a:r>
              <a:rPr lang="en-GB" sz="2400" dirty="0"/>
              <a:t>Hollmann, Noah, et al. "Accurate predictions on small data with a tabular foundation model." Nature 637.8045 (2025): 319-326.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A76774E-80B2-F6C7-0375-351DE9870BB7}"/>
              </a:ext>
            </a:extLst>
          </p:cNvPr>
          <p:cNvSpPr txBox="1"/>
          <p:nvPr/>
        </p:nvSpPr>
        <p:spPr>
          <a:xfrm>
            <a:off x="9182100" y="2323843"/>
            <a:ext cx="8077200" cy="66171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GB" sz="2400" dirty="0"/>
              <a:t>Arik, Sercan </a:t>
            </a:r>
            <a:r>
              <a:rPr lang="en-GB" sz="2400" dirty="0" err="1"/>
              <a:t>Ö</a:t>
            </a:r>
            <a:r>
              <a:rPr lang="en-GB" sz="2400" dirty="0"/>
              <a:t>., and Tomas Pfister. "</a:t>
            </a:r>
            <a:r>
              <a:rPr lang="en-GB" sz="2400" dirty="0" err="1"/>
              <a:t>Tabnet</a:t>
            </a:r>
            <a:r>
              <a:rPr lang="en-GB" sz="2400" dirty="0"/>
              <a:t>: Attentive interpretable tabular learning." Proceedings of the AAAI conference on artificial intelligence. Vol. 35. No. 8. 2021.</a:t>
            </a:r>
          </a:p>
          <a:p>
            <a:pPr>
              <a:spcAft>
                <a:spcPts val="1200"/>
              </a:spcAft>
            </a:pPr>
            <a:r>
              <a:rPr lang="en-GB" sz="2400" dirty="0"/>
              <a:t>Kim, Myung Jun, Léo </a:t>
            </a:r>
            <a:r>
              <a:rPr lang="en-GB" sz="2400" dirty="0" err="1"/>
              <a:t>Grinsztajn</a:t>
            </a:r>
            <a:r>
              <a:rPr lang="en-GB" sz="2400" dirty="0"/>
              <a:t>, and Gaël </a:t>
            </a:r>
            <a:r>
              <a:rPr lang="en-GB" sz="2400" dirty="0" err="1"/>
              <a:t>Varoquaux</a:t>
            </a:r>
            <a:r>
              <a:rPr lang="en-GB" sz="2400" dirty="0"/>
              <a:t>. "CARTE: pretraining and transfer for tabular learning." </a:t>
            </a:r>
            <a:r>
              <a:rPr lang="en-GB" sz="2400" dirty="0" err="1"/>
              <a:t>arXiv</a:t>
            </a:r>
            <a:r>
              <a:rPr lang="en-GB" sz="2400" dirty="0"/>
              <a:t> preprint arXiv:2402.16785 (2024).</a:t>
            </a:r>
          </a:p>
          <a:p>
            <a:pPr>
              <a:spcAft>
                <a:spcPts val="1200"/>
              </a:spcAft>
            </a:pPr>
            <a:r>
              <a:rPr lang="en-GB" sz="2400" dirty="0"/>
              <a:t>Ye, Han-Jia, et al. "Revisiting nearest </a:t>
            </a:r>
            <a:r>
              <a:rPr lang="en-GB" sz="2400" dirty="0" err="1"/>
              <a:t>neighbor</a:t>
            </a:r>
            <a:r>
              <a:rPr lang="en-GB" sz="2400" dirty="0"/>
              <a:t> for tabular data: A deep tabular baseline two decades later." </a:t>
            </a:r>
            <a:r>
              <a:rPr lang="en-GB" sz="2400" dirty="0" err="1"/>
              <a:t>arXiv</a:t>
            </a:r>
            <a:r>
              <a:rPr lang="en-GB" sz="2400" dirty="0"/>
              <a:t> preprint arXiv:2407.03257 (2024).</a:t>
            </a:r>
          </a:p>
          <a:p>
            <a:pPr>
              <a:spcAft>
                <a:spcPts val="1200"/>
              </a:spcAft>
            </a:pPr>
            <a:r>
              <a:rPr lang="en-GB" sz="2400" dirty="0" err="1"/>
              <a:t>Gorishniy</a:t>
            </a:r>
            <a:r>
              <a:rPr lang="en-GB" sz="2400" dirty="0"/>
              <a:t>, Yury, Akim </a:t>
            </a:r>
            <a:r>
              <a:rPr lang="en-GB" sz="2400" dirty="0" err="1"/>
              <a:t>Kotelnikov</a:t>
            </a:r>
            <a:r>
              <a:rPr lang="en-GB" sz="2400" dirty="0"/>
              <a:t>, and Artem Babenko. "</a:t>
            </a:r>
            <a:r>
              <a:rPr lang="en-GB" sz="2400" dirty="0" err="1"/>
              <a:t>Tabm</a:t>
            </a:r>
            <a:r>
              <a:rPr lang="en-GB" sz="2400" dirty="0"/>
              <a:t>: Advancing tabular deep learning with parameter-efficient </a:t>
            </a:r>
            <a:r>
              <a:rPr lang="en-GB" sz="2400" dirty="0" err="1"/>
              <a:t>ensembling</a:t>
            </a:r>
            <a:r>
              <a:rPr lang="en-GB" sz="2400" dirty="0"/>
              <a:t>." </a:t>
            </a:r>
            <a:r>
              <a:rPr lang="en-GB" sz="2400" dirty="0" err="1"/>
              <a:t>arXiv</a:t>
            </a:r>
            <a:r>
              <a:rPr lang="en-GB" sz="2400" dirty="0"/>
              <a:t> preprint arXiv:2410.24210 (2024).</a:t>
            </a:r>
            <a:br>
              <a:rPr lang="en-GB" sz="2400" dirty="0"/>
            </a:br>
            <a:br>
              <a:rPr lang="en-GB" sz="2400" dirty="0"/>
            </a:br>
            <a:r>
              <a:rPr lang="en-GB" sz="2400" dirty="0"/>
              <a:t>Ryan, M., Massaron, L. (2025). Machine Learning for Tabular Data. United States: Manning.</a:t>
            </a:r>
          </a:p>
          <a:p>
            <a:pPr>
              <a:spcAft>
                <a:spcPts val="1200"/>
              </a:spcAft>
            </a:pPr>
            <a:endParaRPr lang="en-IT" sz="2400" dirty="0"/>
          </a:p>
        </p:txBody>
      </p:sp>
      <p:sp>
        <p:nvSpPr>
          <p:cNvPr id="10" name="TextBox 11">
            <a:extLst>
              <a:ext uri="{FF2B5EF4-FFF2-40B4-BE49-F238E27FC236}">
                <a16:creationId xmlns:a16="http://schemas.microsoft.com/office/drawing/2014/main" id="{1689FB10-436D-8ACA-1550-2691F6717C5D}"/>
              </a:ext>
            </a:extLst>
          </p:cNvPr>
          <p:cNvSpPr txBox="1"/>
          <p:nvPr/>
        </p:nvSpPr>
        <p:spPr>
          <a:xfrm>
            <a:off x="1028700" y="9602601"/>
            <a:ext cx="952500" cy="3971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dirty="0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rPr>
              <a:t>Pg: 33</a:t>
            </a:r>
          </a:p>
        </p:txBody>
      </p:sp>
    </p:spTree>
    <p:extLst>
      <p:ext uri="{BB962C8B-B14F-4D97-AF65-F5344CB8AC3E}">
        <p14:creationId xmlns:p14="http://schemas.microsoft.com/office/powerpoint/2010/main" val="15246623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3FADEF-DE98-8A9A-2A77-F967148347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41B72FF0-C673-8BBA-93C1-C1380AC222CD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1BEB6BCB-5A92-8C26-4B8B-413CA626C153}"/>
              </a:ext>
            </a:extLst>
          </p:cNvPr>
          <p:cNvSpPr txBox="1"/>
          <p:nvPr/>
        </p:nvSpPr>
        <p:spPr>
          <a:xfrm>
            <a:off x="1028701" y="4479925"/>
            <a:ext cx="4229099" cy="11938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 dirty="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Q&amp;A</a:t>
            </a:r>
          </a:p>
        </p:txBody>
      </p:sp>
      <p:sp>
        <p:nvSpPr>
          <p:cNvPr id="5" name="AutoShape 5">
            <a:extLst>
              <a:ext uri="{FF2B5EF4-FFF2-40B4-BE49-F238E27FC236}">
                <a16:creationId xmlns:a16="http://schemas.microsoft.com/office/drawing/2014/main" id="{B5E1EA81-F430-9CA3-3320-69691DA8B13E}"/>
              </a:ext>
            </a:extLst>
          </p:cNvPr>
          <p:cNvSpPr/>
          <p:nvPr/>
        </p:nvSpPr>
        <p:spPr>
          <a:xfrm>
            <a:off x="1028700" y="4271210"/>
            <a:ext cx="11361420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3A7DDB41-F852-27DA-367F-DE6B27C80454}"/>
              </a:ext>
            </a:extLst>
          </p:cNvPr>
          <p:cNvSpPr/>
          <p:nvPr/>
        </p:nvSpPr>
        <p:spPr>
          <a:xfrm>
            <a:off x="15224028" y="312480"/>
            <a:ext cx="2035272" cy="716220"/>
          </a:xfrm>
          <a:custGeom>
            <a:avLst/>
            <a:gdLst/>
            <a:ahLst/>
            <a:cxnLst/>
            <a:rect l="l" t="t" r="r" b="b"/>
            <a:pathLst>
              <a:path w="2035272" h="716220">
                <a:moveTo>
                  <a:pt x="0" y="0"/>
                </a:moveTo>
                <a:lnTo>
                  <a:pt x="2035272" y="0"/>
                </a:lnTo>
                <a:lnTo>
                  <a:pt x="2035272" y="716220"/>
                </a:lnTo>
                <a:lnTo>
                  <a:pt x="0" y="71622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29718" t="-66107" r="-27809" b="-85571"/>
            </a:stretch>
          </a:blip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4379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378346-6620-C33E-DC96-C5FBB70094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9A31573F-CF95-C4F0-CD3D-45A098A44CE9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9785B6F2-204D-B8B9-4DBF-4024D013D644}"/>
              </a:ext>
            </a:extLst>
          </p:cNvPr>
          <p:cNvSpPr txBox="1"/>
          <p:nvPr/>
        </p:nvSpPr>
        <p:spPr>
          <a:xfrm>
            <a:off x="1028701" y="4479925"/>
            <a:ext cx="4229099" cy="11938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 dirty="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Thank You</a:t>
            </a:r>
          </a:p>
        </p:txBody>
      </p:sp>
      <p:sp>
        <p:nvSpPr>
          <p:cNvPr id="5" name="AutoShape 5">
            <a:extLst>
              <a:ext uri="{FF2B5EF4-FFF2-40B4-BE49-F238E27FC236}">
                <a16:creationId xmlns:a16="http://schemas.microsoft.com/office/drawing/2014/main" id="{B7CEAACB-6B46-33F5-EE9F-6D67656ABA1C}"/>
              </a:ext>
            </a:extLst>
          </p:cNvPr>
          <p:cNvSpPr/>
          <p:nvPr/>
        </p:nvSpPr>
        <p:spPr>
          <a:xfrm>
            <a:off x="1028700" y="4271210"/>
            <a:ext cx="11361420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19BA330B-0E1E-3370-4EAE-1B4343127673}"/>
              </a:ext>
            </a:extLst>
          </p:cNvPr>
          <p:cNvSpPr/>
          <p:nvPr/>
        </p:nvSpPr>
        <p:spPr>
          <a:xfrm>
            <a:off x="15224028" y="312480"/>
            <a:ext cx="2035272" cy="716220"/>
          </a:xfrm>
          <a:custGeom>
            <a:avLst/>
            <a:gdLst/>
            <a:ahLst/>
            <a:cxnLst/>
            <a:rect l="l" t="t" r="r" b="b"/>
            <a:pathLst>
              <a:path w="2035272" h="716220">
                <a:moveTo>
                  <a:pt x="0" y="0"/>
                </a:moveTo>
                <a:lnTo>
                  <a:pt x="2035272" y="0"/>
                </a:lnTo>
                <a:lnTo>
                  <a:pt x="2035272" y="716220"/>
                </a:lnTo>
                <a:lnTo>
                  <a:pt x="0" y="71622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29718" t="-66107" r="-27809" b="-85571"/>
            </a:stretch>
          </a:blip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1715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7023487" cy="10287000"/>
          </a:xfrm>
          <a:prstGeom prst="rect">
            <a:avLst/>
          </a:prstGeom>
          <a:solidFill>
            <a:srgbClr val="000000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3" name="TextBox 3"/>
          <p:cNvSpPr txBox="1"/>
          <p:nvPr/>
        </p:nvSpPr>
        <p:spPr>
          <a:xfrm>
            <a:off x="1028700" y="2085975"/>
            <a:ext cx="6566557" cy="1228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600"/>
              </a:lnSpc>
            </a:pPr>
            <a:r>
              <a:rPr lang="en-US" sz="8000" dirty="0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rPr>
              <a:t>Agenda</a:t>
            </a:r>
          </a:p>
        </p:txBody>
      </p:sp>
      <p:sp>
        <p:nvSpPr>
          <p:cNvPr id="4" name="AutoShape 4"/>
          <p:cNvSpPr/>
          <p:nvPr/>
        </p:nvSpPr>
        <p:spPr>
          <a:xfrm>
            <a:off x="1028700" y="1828081"/>
            <a:ext cx="5143500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 dirty="0"/>
          </a:p>
        </p:txBody>
      </p:sp>
      <p:sp>
        <p:nvSpPr>
          <p:cNvPr id="5" name="AutoShape 5"/>
          <p:cNvSpPr/>
          <p:nvPr/>
        </p:nvSpPr>
        <p:spPr>
          <a:xfrm>
            <a:off x="8184832" y="2628900"/>
            <a:ext cx="88933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 dirty="0"/>
          </a:p>
        </p:txBody>
      </p:sp>
      <p:sp>
        <p:nvSpPr>
          <p:cNvPr id="6" name="AutoShape 6"/>
          <p:cNvSpPr/>
          <p:nvPr/>
        </p:nvSpPr>
        <p:spPr>
          <a:xfrm>
            <a:off x="8184640" y="3517900"/>
            <a:ext cx="8903018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 dirty="0"/>
          </a:p>
        </p:txBody>
      </p:sp>
      <p:sp>
        <p:nvSpPr>
          <p:cNvPr id="7" name="TextBox 7"/>
          <p:cNvSpPr txBox="1"/>
          <p:nvPr/>
        </p:nvSpPr>
        <p:spPr>
          <a:xfrm>
            <a:off x="8315131" y="2870150"/>
            <a:ext cx="435855" cy="4159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dirty="0">
                <a:solidFill>
                  <a:srgbClr val="00CD8F"/>
                </a:solidFill>
                <a:latin typeface="Lexend Deca"/>
                <a:ea typeface="Lexend Deca"/>
                <a:cs typeface="Lexend Deca"/>
                <a:sym typeface="Lexend Deca"/>
              </a:rPr>
              <a:t>01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537014" y="2818130"/>
            <a:ext cx="2883586" cy="5262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3200" dirty="0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The prologue</a:t>
            </a:r>
          </a:p>
        </p:txBody>
      </p:sp>
      <p:sp>
        <p:nvSpPr>
          <p:cNvPr id="9" name="AutoShape 9"/>
          <p:cNvSpPr/>
          <p:nvPr/>
        </p:nvSpPr>
        <p:spPr>
          <a:xfrm>
            <a:off x="8184640" y="4445000"/>
            <a:ext cx="8969693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 dirty="0"/>
          </a:p>
        </p:txBody>
      </p:sp>
      <p:sp>
        <p:nvSpPr>
          <p:cNvPr id="10" name="TextBox 10"/>
          <p:cNvSpPr txBox="1"/>
          <p:nvPr/>
        </p:nvSpPr>
        <p:spPr>
          <a:xfrm>
            <a:off x="8315131" y="3774561"/>
            <a:ext cx="389551" cy="4135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dirty="0">
                <a:solidFill>
                  <a:srgbClr val="00CD8F"/>
                </a:solidFill>
                <a:latin typeface="Lexend Deca"/>
                <a:ea typeface="Lexend Deca"/>
                <a:cs typeface="Lexend Deca"/>
                <a:sym typeface="Lexend Deca"/>
              </a:rPr>
              <a:t>02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544050" y="4549775"/>
            <a:ext cx="3409950" cy="5411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3200" dirty="0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The new stuff</a:t>
            </a:r>
          </a:p>
        </p:txBody>
      </p:sp>
      <p:sp>
        <p:nvSpPr>
          <p:cNvPr id="12" name="AutoShape 12"/>
          <p:cNvSpPr/>
          <p:nvPr/>
        </p:nvSpPr>
        <p:spPr>
          <a:xfrm>
            <a:off x="8184640" y="5289569"/>
            <a:ext cx="9074468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 dirty="0"/>
          </a:p>
        </p:txBody>
      </p:sp>
      <p:sp>
        <p:nvSpPr>
          <p:cNvPr id="13" name="TextBox 13"/>
          <p:cNvSpPr txBox="1"/>
          <p:nvPr/>
        </p:nvSpPr>
        <p:spPr>
          <a:xfrm>
            <a:off x="8315132" y="4597370"/>
            <a:ext cx="360759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dirty="0">
                <a:solidFill>
                  <a:srgbClr val="00CD8F"/>
                </a:solidFill>
                <a:latin typeface="Lexend Deca"/>
                <a:ea typeface="Lexend Deca"/>
                <a:cs typeface="Lexend Deca"/>
                <a:sym typeface="Lexend Deca"/>
              </a:rPr>
              <a:t>03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544050" y="5470544"/>
            <a:ext cx="3714750" cy="5411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3200" dirty="0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Benchmarking</a:t>
            </a:r>
          </a:p>
        </p:txBody>
      </p:sp>
      <p:sp>
        <p:nvSpPr>
          <p:cNvPr id="15" name="AutoShape 15"/>
          <p:cNvSpPr/>
          <p:nvPr/>
        </p:nvSpPr>
        <p:spPr>
          <a:xfrm>
            <a:off x="8184832" y="6127134"/>
            <a:ext cx="9074468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 dirty="0"/>
          </a:p>
        </p:txBody>
      </p:sp>
      <p:sp>
        <p:nvSpPr>
          <p:cNvPr id="16" name="TextBox 16"/>
          <p:cNvSpPr txBox="1"/>
          <p:nvPr/>
        </p:nvSpPr>
        <p:spPr>
          <a:xfrm>
            <a:off x="8315131" y="5523385"/>
            <a:ext cx="389551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dirty="0">
                <a:solidFill>
                  <a:srgbClr val="00CD8F"/>
                </a:solidFill>
                <a:latin typeface="Lexend Deca"/>
                <a:ea typeface="Lexend Deca"/>
                <a:cs typeface="Lexend Deca"/>
                <a:sym typeface="Lexend Deca"/>
              </a:rPr>
              <a:t>04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302792" y="6399506"/>
            <a:ext cx="373099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dirty="0">
                <a:solidFill>
                  <a:srgbClr val="00CD8F"/>
                </a:solidFill>
                <a:latin typeface="Lexend Deca"/>
                <a:ea typeface="Lexend Deca"/>
                <a:cs typeface="Lexend Deca"/>
                <a:sym typeface="Lexend Deca"/>
              </a:rPr>
              <a:t>05</a:t>
            </a:r>
          </a:p>
        </p:txBody>
      </p: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13345" y="8757648"/>
            <a:ext cx="254098" cy="336585"/>
            <a:chOff x="0" y="0"/>
            <a:chExt cx="508203" cy="673176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508254" cy="673227"/>
            </a:xfrm>
            <a:custGeom>
              <a:avLst/>
              <a:gdLst/>
              <a:ahLst/>
              <a:cxnLst/>
              <a:rect l="l" t="t" r="r" b="b"/>
              <a:pathLst>
                <a:path w="508254" h="673227">
                  <a:moveTo>
                    <a:pt x="508254" y="673227"/>
                  </a:moveTo>
                  <a:lnTo>
                    <a:pt x="0" y="673227"/>
                  </a:lnTo>
                  <a:lnTo>
                    <a:pt x="0" y="0"/>
                  </a:lnTo>
                  <a:lnTo>
                    <a:pt x="508254" y="0"/>
                  </a:lnTo>
                  <a:close/>
                </a:path>
              </a:pathLst>
            </a:custGeom>
            <a:solidFill>
              <a:srgbClr val="4F5252"/>
            </a:solidFill>
          </p:spPr>
          <p:txBody>
            <a:bodyPr/>
            <a:lstStyle/>
            <a:p>
              <a:endParaRPr lang="en-US" dirty="0"/>
            </a:p>
          </p:txBody>
        </p:sp>
      </p:grpSp>
      <p:grpSp>
        <p:nvGrpSpPr>
          <p:cNvPr id="20" name="Group 20"/>
          <p:cNvGrpSpPr>
            <a:grpSpLocks noChangeAspect="1"/>
          </p:cNvGrpSpPr>
          <p:nvPr/>
        </p:nvGrpSpPr>
        <p:grpSpPr>
          <a:xfrm>
            <a:off x="660168" y="8757648"/>
            <a:ext cx="1031100" cy="336585"/>
            <a:chOff x="0" y="0"/>
            <a:chExt cx="2062201" cy="673176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2062226" cy="673227"/>
            </a:xfrm>
            <a:custGeom>
              <a:avLst/>
              <a:gdLst/>
              <a:ahLst/>
              <a:cxnLst/>
              <a:rect l="l" t="t" r="r" b="b"/>
              <a:pathLst>
                <a:path w="2062226" h="673227">
                  <a:moveTo>
                    <a:pt x="2062226" y="673227"/>
                  </a:moveTo>
                  <a:lnTo>
                    <a:pt x="0" y="673227"/>
                  </a:lnTo>
                  <a:lnTo>
                    <a:pt x="0" y="0"/>
                  </a:lnTo>
                  <a:lnTo>
                    <a:pt x="2062226" y="0"/>
                  </a:lnTo>
                  <a:close/>
                </a:path>
              </a:pathLst>
            </a:custGeom>
            <a:solidFill>
              <a:srgbClr val="4F5252"/>
            </a:solidFill>
          </p:spPr>
          <p:txBody>
            <a:bodyPr/>
            <a:lstStyle/>
            <a:p>
              <a:endParaRPr lang="en-US" dirty="0"/>
            </a:p>
          </p:txBody>
        </p:sp>
      </p:grpSp>
      <p:grpSp>
        <p:nvGrpSpPr>
          <p:cNvPr id="22" name="Group 22"/>
          <p:cNvGrpSpPr>
            <a:grpSpLocks noChangeAspect="1"/>
          </p:cNvGrpSpPr>
          <p:nvPr/>
        </p:nvGrpSpPr>
        <p:grpSpPr>
          <a:xfrm>
            <a:off x="2276627" y="8757648"/>
            <a:ext cx="954557" cy="336585"/>
            <a:chOff x="0" y="0"/>
            <a:chExt cx="1909115" cy="673176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909064" cy="673227"/>
            </a:xfrm>
            <a:custGeom>
              <a:avLst/>
              <a:gdLst/>
              <a:ahLst/>
              <a:cxnLst/>
              <a:rect l="l" t="t" r="r" b="b"/>
              <a:pathLst>
                <a:path w="1909064" h="673227">
                  <a:moveTo>
                    <a:pt x="1909064" y="673227"/>
                  </a:moveTo>
                  <a:lnTo>
                    <a:pt x="0" y="673227"/>
                  </a:lnTo>
                  <a:lnTo>
                    <a:pt x="0" y="0"/>
                  </a:lnTo>
                  <a:lnTo>
                    <a:pt x="1909064" y="0"/>
                  </a:lnTo>
                  <a:close/>
                </a:path>
              </a:pathLst>
            </a:custGeom>
            <a:solidFill>
              <a:srgbClr val="4F5252"/>
            </a:solidFill>
          </p:spPr>
          <p:txBody>
            <a:bodyPr/>
            <a:lstStyle/>
            <a:p>
              <a:endParaRPr lang="en-US" dirty="0"/>
            </a:p>
          </p:txBody>
        </p:sp>
      </p:grpSp>
      <p:grpSp>
        <p:nvGrpSpPr>
          <p:cNvPr id="24" name="Group 24"/>
          <p:cNvGrpSpPr>
            <a:grpSpLocks noChangeAspect="1"/>
          </p:cNvGrpSpPr>
          <p:nvPr/>
        </p:nvGrpSpPr>
        <p:grpSpPr>
          <a:xfrm>
            <a:off x="3643151" y="8757648"/>
            <a:ext cx="253898" cy="336585"/>
            <a:chOff x="0" y="0"/>
            <a:chExt cx="507797" cy="673176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507746" cy="673227"/>
            </a:xfrm>
            <a:custGeom>
              <a:avLst/>
              <a:gdLst/>
              <a:ahLst/>
              <a:cxnLst/>
              <a:rect l="l" t="t" r="r" b="b"/>
              <a:pathLst>
                <a:path w="507746" h="673227">
                  <a:moveTo>
                    <a:pt x="507746" y="673227"/>
                  </a:moveTo>
                  <a:lnTo>
                    <a:pt x="0" y="673227"/>
                  </a:lnTo>
                  <a:lnTo>
                    <a:pt x="0" y="0"/>
                  </a:lnTo>
                  <a:lnTo>
                    <a:pt x="507746" y="0"/>
                  </a:lnTo>
                  <a:close/>
                </a:path>
              </a:pathLst>
            </a:custGeom>
            <a:solidFill>
              <a:srgbClr val="57B7F7"/>
            </a:solidFill>
          </p:spPr>
          <p:txBody>
            <a:bodyPr/>
            <a:lstStyle/>
            <a:p>
              <a:endParaRPr lang="en-US" dirty="0"/>
            </a:p>
          </p:txBody>
        </p:sp>
      </p:grpSp>
      <p:grpSp>
        <p:nvGrpSpPr>
          <p:cNvPr id="26" name="Group 26"/>
          <p:cNvGrpSpPr>
            <a:grpSpLocks noChangeAspect="1"/>
          </p:cNvGrpSpPr>
          <p:nvPr/>
        </p:nvGrpSpPr>
        <p:grpSpPr>
          <a:xfrm>
            <a:off x="4478074" y="8757648"/>
            <a:ext cx="254051" cy="336585"/>
            <a:chOff x="0" y="0"/>
            <a:chExt cx="508102" cy="673176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508127" cy="673227"/>
            </a:xfrm>
            <a:custGeom>
              <a:avLst/>
              <a:gdLst/>
              <a:ahLst/>
              <a:cxnLst/>
              <a:rect l="l" t="t" r="r" b="b"/>
              <a:pathLst>
                <a:path w="508127" h="673227">
                  <a:moveTo>
                    <a:pt x="508127" y="673227"/>
                  </a:moveTo>
                  <a:lnTo>
                    <a:pt x="0" y="673227"/>
                  </a:lnTo>
                  <a:lnTo>
                    <a:pt x="0" y="0"/>
                  </a:lnTo>
                  <a:lnTo>
                    <a:pt x="508127" y="0"/>
                  </a:lnTo>
                  <a:close/>
                </a:path>
              </a:pathLst>
            </a:custGeom>
            <a:solidFill>
              <a:srgbClr val="00CD8F"/>
            </a:solidFill>
          </p:spPr>
          <p:txBody>
            <a:bodyPr/>
            <a:lstStyle/>
            <a:p>
              <a:endParaRPr lang="en-US" dirty="0"/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9544050" y="6336684"/>
            <a:ext cx="3409950" cy="5411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3200" dirty="0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Summing up</a:t>
            </a:r>
          </a:p>
        </p:txBody>
      </p:sp>
      <p:grpSp>
        <p:nvGrpSpPr>
          <p:cNvPr id="29" name="Group 29"/>
          <p:cNvGrpSpPr>
            <a:grpSpLocks noChangeAspect="1"/>
          </p:cNvGrpSpPr>
          <p:nvPr/>
        </p:nvGrpSpPr>
        <p:grpSpPr>
          <a:xfrm>
            <a:off x="16331765" y="473688"/>
            <a:ext cx="927535" cy="555012"/>
            <a:chOff x="0" y="0"/>
            <a:chExt cx="1855064" cy="1110031"/>
          </a:xfrm>
        </p:grpSpPr>
        <p:sp>
          <p:nvSpPr>
            <p:cNvPr id="30" name="Freeform 30"/>
            <p:cNvSpPr/>
            <p:nvPr/>
          </p:nvSpPr>
          <p:spPr>
            <a:xfrm>
              <a:off x="63500" y="74168"/>
              <a:ext cx="498348" cy="727329"/>
            </a:xfrm>
            <a:custGeom>
              <a:avLst/>
              <a:gdLst/>
              <a:ahLst/>
              <a:cxnLst/>
              <a:rect l="l" t="t" r="r" b="b"/>
              <a:pathLst>
                <a:path w="498348" h="727329">
                  <a:moveTo>
                    <a:pt x="271526" y="0"/>
                  </a:moveTo>
                  <a:lnTo>
                    <a:pt x="498348" y="0"/>
                  </a:lnTo>
                  <a:lnTo>
                    <a:pt x="213995" y="363601"/>
                  </a:lnTo>
                  <a:lnTo>
                    <a:pt x="498348" y="727329"/>
                  </a:lnTo>
                  <a:lnTo>
                    <a:pt x="271526" y="727329"/>
                  </a:lnTo>
                  <a:lnTo>
                    <a:pt x="0" y="363601"/>
                  </a:lnTo>
                  <a:close/>
                </a:path>
              </a:pathLst>
            </a:custGeom>
            <a:solidFill>
              <a:srgbClr val="FA7040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1" name="Freeform 31"/>
            <p:cNvSpPr/>
            <p:nvPr/>
          </p:nvSpPr>
          <p:spPr>
            <a:xfrm>
              <a:off x="1293241" y="74168"/>
              <a:ext cx="498348" cy="727329"/>
            </a:xfrm>
            <a:custGeom>
              <a:avLst/>
              <a:gdLst/>
              <a:ahLst/>
              <a:cxnLst/>
              <a:rect l="l" t="t" r="r" b="b"/>
              <a:pathLst>
                <a:path w="498348" h="727329">
                  <a:moveTo>
                    <a:pt x="226822" y="0"/>
                  </a:moveTo>
                  <a:lnTo>
                    <a:pt x="0" y="0"/>
                  </a:lnTo>
                  <a:lnTo>
                    <a:pt x="284353" y="363601"/>
                  </a:lnTo>
                  <a:lnTo>
                    <a:pt x="0" y="727329"/>
                  </a:lnTo>
                  <a:lnTo>
                    <a:pt x="226822" y="727329"/>
                  </a:lnTo>
                  <a:lnTo>
                    <a:pt x="498348" y="363601"/>
                  </a:lnTo>
                  <a:close/>
                </a:path>
              </a:pathLst>
            </a:custGeom>
            <a:solidFill>
              <a:srgbClr val="FA7040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2" name="Freeform 32"/>
            <p:cNvSpPr/>
            <p:nvPr/>
          </p:nvSpPr>
          <p:spPr>
            <a:xfrm>
              <a:off x="611505" y="63500"/>
              <a:ext cx="729107" cy="982980"/>
            </a:xfrm>
            <a:custGeom>
              <a:avLst/>
              <a:gdLst/>
              <a:ahLst/>
              <a:cxnLst/>
              <a:rect l="l" t="t" r="r" b="b"/>
              <a:pathLst>
                <a:path w="729107" h="982980">
                  <a:moveTo>
                    <a:pt x="563499" y="49657"/>
                  </a:moveTo>
                  <a:cubicBezTo>
                    <a:pt x="512191" y="16510"/>
                    <a:pt x="454152" y="0"/>
                    <a:pt x="389255" y="0"/>
                  </a:cubicBezTo>
                  <a:cubicBezTo>
                    <a:pt x="338963" y="0"/>
                    <a:pt x="293624" y="11049"/>
                    <a:pt x="253492" y="33147"/>
                  </a:cubicBezTo>
                  <a:cubicBezTo>
                    <a:pt x="229743" y="46228"/>
                    <a:pt x="208661" y="62103"/>
                    <a:pt x="190373" y="80645"/>
                  </a:cubicBezTo>
                  <a:lnTo>
                    <a:pt x="190373" y="10668"/>
                  </a:lnTo>
                  <a:lnTo>
                    <a:pt x="0" y="10668"/>
                  </a:lnTo>
                  <a:lnTo>
                    <a:pt x="0" y="982980"/>
                  </a:lnTo>
                  <a:lnTo>
                    <a:pt x="188849" y="982980"/>
                  </a:lnTo>
                  <a:lnTo>
                    <a:pt x="188849" y="678053"/>
                  </a:lnTo>
                  <a:cubicBezTo>
                    <a:pt x="207264" y="696468"/>
                    <a:pt x="228473" y="712089"/>
                    <a:pt x="252730" y="725043"/>
                  </a:cubicBezTo>
                  <a:cubicBezTo>
                    <a:pt x="293370" y="746633"/>
                    <a:pt x="338963" y="757428"/>
                    <a:pt x="389255" y="757428"/>
                  </a:cubicBezTo>
                  <a:cubicBezTo>
                    <a:pt x="454152" y="757428"/>
                    <a:pt x="512191" y="740791"/>
                    <a:pt x="563499" y="707771"/>
                  </a:cubicBezTo>
                  <a:cubicBezTo>
                    <a:pt x="614807" y="674751"/>
                    <a:pt x="655193" y="629412"/>
                    <a:pt x="684784" y="572262"/>
                  </a:cubicBezTo>
                  <a:cubicBezTo>
                    <a:pt x="714375" y="515112"/>
                    <a:pt x="729107" y="450850"/>
                    <a:pt x="729107" y="379476"/>
                  </a:cubicBezTo>
                  <a:cubicBezTo>
                    <a:pt x="729107" y="307213"/>
                    <a:pt x="714375" y="242443"/>
                    <a:pt x="684784" y="185166"/>
                  </a:cubicBezTo>
                  <a:cubicBezTo>
                    <a:pt x="655193" y="127889"/>
                    <a:pt x="614807" y="82804"/>
                    <a:pt x="563499" y="49657"/>
                  </a:cubicBezTo>
                  <a:moveTo>
                    <a:pt x="511937" y="481076"/>
                  </a:moveTo>
                  <a:cubicBezTo>
                    <a:pt x="496951" y="510667"/>
                    <a:pt x="475869" y="533781"/>
                    <a:pt x="448818" y="550291"/>
                  </a:cubicBezTo>
                  <a:cubicBezTo>
                    <a:pt x="421767" y="566801"/>
                    <a:pt x="390779" y="575183"/>
                    <a:pt x="355854" y="575183"/>
                  </a:cubicBezTo>
                  <a:cubicBezTo>
                    <a:pt x="320929" y="575183"/>
                    <a:pt x="290195" y="566928"/>
                    <a:pt x="263652" y="550291"/>
                  </a:cubicBezTo>
                  <a:cubicBezTo>
                    <a:pt x="237109" y="533654"/>
                    <a:pt x="216281" y="510667"/>
                    <a:pt x="201168" y="481076"/>
                  </a:cubicBezTo>
                  <a:cubicBezTo>
                    <a:pt x="186055" y="451485"/>
                    <a:pt x="178689" y="417068"/>
                    <a:pt x="178689" y="377952"/>
                  </a:cubicBezTo>
                  <a:cubicBezTo>
                    <a:pt x="178689" y="339852"/>
                    <a:pt x="186182" y="305943"/>
                    <a:pt x="201168" y="276352"/>
                  </a:cubicBezTo>
                  <a:cubicBezTo>
                    <a:pt x="216154" y="246761"/>
                    <a:pt x="237236" y="223647"/>
                    <a:pt x="264287" y="207137"/>
                  </a:cubicBezTo>
                  <a:cubicBezTo>
                    <a:pt x="291338" y="190627"/>
                    <a:pt x="321945" y="182245"/>
                    <a:pt x="355727" y="182245"/>
                  </a:cubicBezTo>
                  <a:cubicBezTo>
                    <a:pt x="390525" y="182245"/>
                    <a:pt x="421513" y="190500"/>
                    <a:pt x="448691" y="207137"/>
                  </a:cubicBezTo>
                  <a:cubicBezTo>
                    <a:pt x="475869" y="223774"/>
                    <a:pt x="496824" y="246761"/>
                    <a:pt x="511810" y="276352"/>
                  </a:cubicBezTo>
                  <a:cubicBezTo>
                    <a:pt x="526796" y="305943"/>
                    <a:pt x="534289" y="339852"/>
                    <a:pt x="534289" y="377952"/>
                  </a:cubicBezTo>
                  <a:cubicBezTo>
                    <a:pt x="534289" y="417068"/>
                    <a:pt x="526796" y="451485"/>
                    <a:pt x="511810" y="481076"/>
                  </a:cubicBezTo>
                </a:path>
              </a:pathLst>
            </a:custGeom>
            <a:solidFill>
              <a:srgbClr val="FA7040"/>
            </a:solidFill>
          </p:spPr>
          <p:txBody>
            <a:bodyPr/>
            <a:lstStyle/>
            <a:p>
              <a:endParaRPr lang="en-US" dirty="0"/>
            </a:p>
          </p:txBody>
        </p:sp>
      </p:grpSp>
      <p:sp>
        <p:nvSpPr>
          <p:cNvPr id="33" name="AutoShape 33"/>
          <p:cNvSpPr/>
          <p:nvPr/>
        </p:nvSpPr>
        <p:spPr>
          <a:xfrm>
            <a:off x="8184640" y="7055504"/>
            <a:ext cx="9074468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 dirty="0"/>
          </a:p>
        </p:txBody>
      </p:sp>
      <p:sp>
        <p:nvSpPr>
          <p:cNvPr id="34" name="TextBox 34"/>
          <p:cNvSpPr txBox="1"/>
          <p:nvPr/>
        </p:nvSpPr>
        <p:spPr>
          <a:xfrm>
            <a:off x="8348240" y="7303999"/>
            <a:ext cx="369635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dirty="0">
                <a:solidFill>
                  <a:srgbClr val="00CD8F"/>
                </a:solidFill>
                <a:latin typeface="Lexend Deca"/>
                <a:ea typeface="Lexend Deca"/>
                <a:cs typeface="Lexend Deca"/>
                <a:sym typeface="Lexend Deca"/>
              </a:rPr>
              <a:t>06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9544050" y="7289492"/>
            <a:ext cx="4095750" cy="5411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3200" dirty="0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Q&amp;A and thanks</a:t>
            </a:r>
          </a:p>
        </p:txBody>
      </p:sp>
      <p:sp>
        <p:nvSpPr>
          <p:cNvPr id="36" name="AutoShape 36"/>
          <p:cNvSpPr/>
          <p:nvPr/>
        </p:nvSpPr>
        <p:spPr>
          <a:xfrm>
            <a:off x="8184832" y="8012449"/>
            <a:ext cx="9074468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 dirty="0"/>
          </a:p>
        </p:txBody>
      </p:sp>
      <p:sp>
        <p:nvSpPr>
          <p:cNvPr id="39" name="TextBox 39"/>
          <p:cNvSpPr txBox="1"/>
          <p:nvPr/>
        </p:nvSpPr>
        <p:spPr>
          <a:xfrm>
            <a:off x="9525000" y="3698875"/>
            <a:ext cx="4495800" cy="5411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3200" dirty="0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The breakthroughs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B1D28B-A80C-0785-BF5E-373A1E5A1E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E2170EBF-E763-3B0C-335D-68B0A4F863EE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C16CD01D-D59A-D017-ACC0-3442D097EA2E}"/>
              </a:ext>
            </a:extLst>
          </p:cNvPr>
          <p:cNvSpPr txBox="1"/>
          <p:nvPr/>
        </p:nvSpPr>
        <p:spPr>
          <a:xfrm>
            <a:off x="1028700" y="4479925"/>
            <a:ext cx="10858500" cy="11648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 dirty="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Section [01]: The prologue</a:t>
            </a:r>
          </a:p>
        </p:txBody>
      </p:sp>
      <p:sp>
        <p:nvSpPr>
          <p:cNvPr id="5" name="AutoShape 5">
            <a:extLst>
              <a:ext uri="{FF2B5EF4-FFF2-40B4-BE49-F238E27FC236}">
                <a16:creationId xmlns:a16="http://schemas.microsoft.com/office/drawing/2014/main" id="{A126931A-C311-B8DA-2718-1E5EC717C388}"/>
              </a:ext>
            </a:extLst>
          </p:cNvPr>
          <p:cNvSpPr/>
          <p:nvPr/>
        </p:nvSpPr>
        <p:spPr>
          <a:xfrm>
            <a:off x="1028700" y="4271210"/>
            <a:ext cx="11361420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 dirty="0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6A4B15F0-CBF9-4130-EA23-4495F310482D}"/>
              </a:ext>
            </a:extLst>
          </p:cNvPr>
          <p:cNvSpPr/>
          <p:nvPr/>
        </p:nvSpPr>
        <p:spPr>
          <a:xfrm>
            <a:off x="15224028" y="312480"/>
            <a:ext cx="2035272" cy="716220"/>
          </a:xfrm>
          <a:custGeom>
            <a:avLst/>
            <a:gdLst/>
            <a:ahLst/>
            <a:cxnLst/>
            <a:rect l="l" t="t" r="r" b="b"/>
            <a:pathLst>
              <a:path w="2035272" h="716220">
                <a:moveTo>
                  <a:pt x="0" y="0"/>
                </a:moveTo>
                <a:lnTo>
                  <a:pt x="2035272" y="0"/>
                </a:lnTo>
                <a:lnTo>
                  <a:pt x="2035272" y="716220"/>
                </a:lnTo>
                <a:lnTo>
                  <a:pt x="0" y="71622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29718" t="-66107" r="-27809" b="-85571"/>
            </a:stretch>
          </a:blipFill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92787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18E5A1-738F-DE3A-11E8-58E7B64681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113AE50C-B8F9-1D1E-AB3B-A69D5F6C6511}"/>
              </a:ext>
            </a:extLst>
          </p:cNvPr>
          <p:cNvSpPr/>
          <p:nvPr/>
        </p:nvSpPr>
        <p:spPr>
          <a:xfrm>
            <a:off x="1028700" y="1028700"/>
            <a:ext cx="162306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 dirty="0"/>
          </a:p>
        </p:txBody>
      </p:sp>
      <p:sp>
        <p:nvSpPr>
          <p:cNvPr id="3" name="AutoShape 3">
            <a:extLst>
              <a:ext uri="{FF2B5EF4-FFF2-40B4-BE49-F238E27FC236}">
                <a16:creationId xmlns:a16="http://schemas.microsoft.com/office/drawing/2014/main" id="{FA50689A-D28E-BE94-533E-35E113FDC6CB}"/>
              </a:ext>
            </a:extLst>
          </p:cNvPr>
          <p:cNvSpPr/>
          <p:nvPr/>
        </p:nvSpPr>
        <p:spPr>
          <a:xfrm>
            <a:off x="1028700" y="9277350"/>
            <a:ext cx="162306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 dirty="0"/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C745B5FE-0697-BE0C-DDC6-24E03D57E424}"/>
              </a:ext>
            </a:extLst>
          </p:cNvPr>
          <p:cNvGrpSpPr>
            <a:grpSpLocks noChangeAspect="1"/>
          </p:cNvGrpSpPr>
          <p:nvPr/>
        </p:nvGrpSpPr>
        <p:grpSpPr>
          <a:xfrm>
            <a:off x="16331765" y="473688"/>
            <a:ext cx="927535" cy="555012"/>
            <a:chOff x="0" y="0"/>
            <a:chExt cx="1855064" cy="1110031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BD534838-06A9-7473-8D23-2A54D25C8D90}"/>
                </a:ext>
              </a:extLst>
            </p:cNvPr>
            <p:cNvSpPr/>
            <p:nvPr/>
          </p:nvSpPr>
          <p:spPr>
            <a:xfrm>
              <a:off x="63500" y="74168"/>
              <a:ext cx="498348" cy="727329"/>
            </a:xfrm>
            <a:custGeom>
              <a:avLst/>
              <a:gdLst/>
              <a:ahLst/>
              <a:cxnLst/>
              <a:rect l="l" t="t" r="r" b="b"/>
              <a:pathLst>
                <a:path w="498348" h="727329">
                  <a:moveTo>
                    <a:pt x="271526" y="0"/>
                  </a:moveTo>
                  <a:lnTo>
                    <a:pt x="498348" y="0"/>
                  </a:lnTo>
                  <a:lnTo>
                    <a:pt x="213995" y="363601"/>
                  </a:lnTo>
                  <a:lnTo>
                    <a:pt x="498348" y="727329"/>
                  </a:lnTo>
                  <a:lnTo>
                    <a:pt x="271526" y="727329"/>
                  </a:lnTo>
                  <a:lnTo>
                    <a:pt x="0" y="363601"/>
                  </a:lnTo>
                  <a:close/>
                </a:path>
              </a:pathLst>
            </a:custGeom>
            <a:solidFill>
              <a:srgbClr val="FA7040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2DFF02EB-776B-A7A6-DBE7-C12D9401214F}"/>
                </a:ext>
              </a:extLst>
            </p:cNvPr>
            <p:cNvSpPr/>
            <p:nvPr/>
          </p:nvSpPr>
          <p:spPr>
            <a:xfrm>
              <a:off x="1293241" y="74168"/>
              <a:ext cx="498348" cy="727329"/>
            </a:xfrm>
            <a:custGeom>
              <a:avLst/>
              <a:gdLst/>
              <a:ahLst/>
              <a:cxnLst/>
              <a:rect l="l" t="t" r="r" b="b"/>
              <a:pathLst>
                <a:path w="498348" h="727329">
                  <a:moveTo>
                    <a:pt x="226822" y="0"/>
                  </a:moveTo>
                  <a:lnTo>
                    <a:pt x="0" y="0"/>
                  </a:lnTo>
                  <a:lnTo>
                    <a:pt x="284353" y="363601"/>
                  </a:lnTo>
                  <a:lnTo>
                    <a:pt x="0" y="727329"/>
                  </a:lnTo>
                  <a:lnTo>
                    <a:pt x="226822" y="727329"/>
                  </a:lnTo>
                  <a:lnTo>
                    <a:pt x="498348" y="363601"/>
                  </a:lnTo>
                  <a:close/>
                </a:path>
              </a:pathLst>
            </a:custGeom>
            <a:solidFill>
              <a:srgbClr val="FA7040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692526C4-F821-CF03-8798-49AE5BA2C26E}"/>
                </a:ext>
              </a:extLst>
            </p:cNvPr>
            <p:cNvSpPr/>
            <p:nvPr/>
          </p:nvSpPr>
          <p:spPr>
            <a:xfrm>
              <a:off x="611505" y="63500"/>
              <a:ext cx="729107" cy="982980"/>
            </a:xfrm>
            <a:custGeom>
              <a:avLst/>
              <a:gdLst/>
              <a:ahLst/>
              <a:cxnLst/>
              <a:rect l="l" t="t" r="r" b="b"/>
              <a:pathLst>
                <a:path w="729107" h="982980">
                  <a:moveTo>
                    <a:pt x="563499" y="49657"/>
                  </a:moveTo>
                  <a:cubicBezTo>
                    <a:pt x="512191" y="16510"/>
                    <a:pt x="454152" y="0"/>
                    <a:pt x="389255" y="0"/>
                  </a:cubicBezTo>
                  <a:cubicBezTo>
                    <a:pt x="338963" y="0"/>
                    <a:pt x="293624" y="11049"/>
                    <a:pt x="253492" y="33147"/>
                  </a:cubicBezTo>
                  <a:cubicBezTo>
                    <a:pt x="229743" y="46228"/>
                    <a:pt x="208661" y="62103"/>
                    <a:pt x="190373" y="80645"/>
                  </a:cubicBezTo>
                  <a:lnTo>
                    <a:pt x="190373" y="10668"/>
                  </a:lnTo>
                  <a:lnTo>
                    <a:pt x="0" y="10668"/>
                  </a:lnTo>
                  <a:lnTo>
                    <a:pt x="0" y="982980"/>
                  </a:lnTo>
                  <a:lnTo>
                    <a:pt x="188849" y="982980"/>
                  </a:lnTo>
                  <a:lnTo>
                    <a:pt x="188849" y="678053"/>
                  </a:lnTo>
                  <a:cubicBezTo>
                    <a:pt x="207264" y="696468"/>
                    <a:pt x="228473" y="712089"/>
                    <a:pt x="252730" y="725043"/>
                  </a:cubicBezTo>
                  <a:cubicBezTo>
                    <a:pt x="293370" y="746633"/>
                    <a:pt x="338963" y="757428"/>
                    <a:pt x="389255" y="757428"/>
                  </a:cubicBezTo>
                  <a:cubicBezTo>
                    <a:pt x="454152" y="757428"/>
                    <a:pt x="512191" y="740791"/>
                    <a:pt x="563499" y="707771"/>
                  </a:cubicBezTo>
                  <a:cubicBezTo>
                    <a:pt x="614807" y="674751"/>
                    <a:pt x="655193" y="629412"/>
                    <a:pt x="684784" y="572262"/>
                  </a:cubicBezTo>
                  <a:cubicBezTo>
                    <a:pt x="714375" y="515112"/>
                    <a:pt x="729107" y="450850"/>
                    <a:pt x="729107" y="379476"/>
                  </a:cubicBezTo>
                  <a:cubicBezTo>
                    <a:pt x="729107" y="307213"/>
                    <a:pt x="714375" y="242443"/>
                    <a:pt x="684784" y="185166"/>
                  </a:cubicBezTo>
                  <a:cubicBezTo>
                    <a:pt x="655193" y="127889"/>
                    <a:pt x="614807" y="82804"/>
                    <a:pt x="563499" y="49657"/>
                  </a:cubicBezTo>
                  <a:moveTo>
                    <a:pt x="511937" y="481076"/>
                  </a:moveTo>
                  <a:cubicBezTo>
                    <a:pt x="496951" y="510667"/>
                    <a:pt x="475869" y="533781"/>
                    <a:pt x="448818" y="550291"/>
                  </a:cubicBezTo>
                  <a:cubicBezTo>
                    <a:pt x="421767" y="566801"/>
                    <a:pt x="390779" y="575183"/>
                    <a:pt x="355854" y="575183"/>
                  </a:cubicBezTo>
                  <a:cubicBezTo>
                    <a:pt x="320929" y="575183"/>
                    <a:pt x="290195" y="566928"/>
                    <a:pt x="263652" y="550291"/>
                  </a:cubicBezTo>
                  <a:cubicBezTo>
                    <a:pt x="237109" y="533654"/>
                    <a:pt x="216281" y="510667"/>
                    <a:pt x="201168" y="481076"/>
                  </a:cubicBezTo>
                  <a:cubicBezTo>
                    <a:pt x="186055" y="451485"/>
                    <a:pt x="178689" y="417068"/>
                    <a:pt x="178689" y="377952"/>
                  </a:cubicBezTo>
                  <a:cubicBezTo>
                    <a:pt x="178689" y="339852"/>
                    <a:pt x="186182" y="305943"/>
                    <a:pt x="201168" y="276352"/>
                  </a:cubicBezTo>
                  <a:cubicBezTo>
                    <a:pt x="216154" y="246761"/>
                    <a:pt x="237236" y="223647"/>
                    <a:pt x="264287" y="207137"/>
                  </a:cubicBezTo>
                  <a:cubicBezTo>
                    <a:pt x="291338" y="190627"/>
                    <a:pt x="321945" y="182245"/>
                    <a:pt x="355727" y="182245"/>
                  </a:cubicBezTo>
                  <a:cubicBezTo>
                    <a:pt x="390525" y="182245"/>
                    <a:pt x="421513" y="190500"/>
                    <a:pt x="448691" y="207137"/>
                  </a:cubicBezTo>
                  <a:cubicBezTo>
                    <a:pt x="475869" y="223774"/>
                    <a:pt x="496824" y="246761"/>
                    <a:pt x="511810" y="276352"/>
                  </a:cubicBezTo>
                  <a:cubicBezTo>
                    <a:pt x="526796" y="305943"/>
                    <a:pt x="534289" y="339852"/>
                    <a:pt x="534289" y="377952"/>
                  </a:cubicBezTo>
                  <a:cubicBezTo>
                    <a:pt x="534289" y="417068"/>
                    <a:pt x="526796" y="451485"/>
                    <a:pt x="511810" y="481076"/>
                  </a:cubicBezTo>
                </a:path>
              </a:pathLst>
            </a:custGeom>
            <a:solidFill>
              <a:srgbClr val="FA7040"/>
            </a:solidFill>
          </p:spPr>
          <p:txBody>
            <a:bodyPr/>
            <a:lstStyle/>
            <a:p>
              <a:endParaRPr lang="en-US" dirty="0"/>
            </a:p>
          </p:txBody>
        </p:sp>
      </p:grpSp>
      <p:sp>
        <p:nvSpPr>
          <p:cNvPr id="8" name="TextBox 8">
            <a:extLst>
              <a:ext uri="{FF2B5EF4-FFF2-40B4-BE49-F238E27FC236}">
                <a16:creationId xmlns:a16="http://schemas.microsoft.com/office/drawing/2014/main" id="{BEFCBFEE-1981-C2C6-0A29-111DC9C27C16}"/>
              </a:ext>
            </a:extLst>
          </p:cNvPr>
          <p:cNvSpPr txBox="1"/>
          <p:nvPr/>
        </p:nvSpPr>
        <p:spPr>
          <a:xfrm>
            <a:off x="1028700" y="1236622"/>
            <a:ext cx="6819900" cy="7694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GB" sz="5000" b="1" dirty="0">
                <a:solidFill>
                  <a:srgbClr val="000000"/>
                </a:solidFill>
                <a:latin typeface="Outfit Bold"/>
              </a:rPr>
              <a:t>Tabular Data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DE24D04B-DADD-11F0-6E3E-9DED5E9203E0}"/>
              </a:ext>
            </a:extLst>
          </p:cNvPr>
          <p:cNvSpPr txBox="1"/>
          <p:nvPr/>
        </p:nvSpPr>
        <p:spPr>
          <a:xfrm>
            <a:off x="16882846" y="9172575"/>
            <a:ext cx="376454" cy="896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 dirty="0">
                <a:solidFill>
                  <a:srgbClr val="F97141"/>
                </a:solidFill>
                <a:latin typeface="Outfit Bold"/>
                <a:ea typeface="Outfit Bold"/>
                <a:cs typeface="Outfit Bold"/>
                <a:sym typeface="Outfit Bold"/>
              </a:rPr>
              <a:t>&gt;</a:t>
            </a: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9E478F5B-84D3-0A0F-A5FC-224A65103FEA}"/>
              </a:ext>
            </a:extLst>
          </p:cNvPr>
          <p:cNvSpPr txBox="1"/>
          <p:nvPr/>
        </p:nvSpPr>
        <p:spPr>
          <a:xfrm>
            <a:off x="1028700" y="441960"/>
            <a:ext cx="1866900" cy="3971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dirty="0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rPr>
              <a:t>The prologue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27C19B9-72A2-A178-1CC2-59423671BFD9}"/>
              </a:ext>
            </a:extLst>
          </p:cNvPr>
          <p:cNvSpPr txBox="1"/>
          <p:nvPr/>
        </p:nvSpPr>
        <p:spPr>
          <a:xfrm>
            <a:off x="1028700" y="1638300"/>
            <a:ext cx="8801100" cy="76328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br>
              <a:rPr lang="en-GB" sz="2800" dirty="0">
                <a:solidFill>
                  <a:srgbClr val="595959"/>
                </a:solidFill>
                <a:latin typeface="Arial" panose="020B0604020202020204" pitchFamily="34" charset="0"/>
              </a:rPr>
            </a:br>
            <a:r>
              <a:rPr lang="en-GB" sz="2800" dirty="0">
                <a:solidFill>
                  <a:srgbClr val="595959"/>
                </a:solidFill>
                <a:latin typeface="Arial" panose="020B0604020202020204" pitchFamily="34" charset="0"/>
              </a:rPr>
              <a:t>What is Tabular Data?</a:t>
            </a:r>
          </a:p>
          <a:p>
            <a:pPr rtl="0">
              <a:spcAft>
                <a:spcPts val="1200"/>
              </a:spcAft>
              <a:buNone/>
            </a:pPr>
            <a:r>
              <a:rPr lang="en-GB" sz="2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Data structured in rows and columns.</a:t>
            </a:r>
            <a:endParaRPr lang="en-GB" sz="2800" b="0" dirty="0">
              <a:effectLst/>
            </a:endParaRPr>
          </a:p>
          <a:p>
            <a:pPr marL="914400" indent="-457200" rtl="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2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The realm of relational databases, Excel spreadsheets, and CSV files.</a:t>
            </a:r>
            <a:endParaRPr lang="en-GB" sz="2800" b="0" dirty="0">
              <a:effectLst/>
            </a:endParaRPr>
          </a:p>
          <a:p>
            <a:pPr marL="914400" indent="-457200" rtl="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2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The most common and richest source of enterprise data.</a:t>
            </a:r>
            <a:endParaRPr lang="en-GB" sz="2800" b="0" dirty="0">
              <a:effectLst/>
            </a:endParaRPr>
          </a:p>
          <a:p>
            <a:pPr rtl="0">
              <a:spcAft>
                <a:spcPts val="1200"/>
              </a:spcAft>
              <a:buNone/>
            </a:pPr>
            <a:r>
              <a:rPr lang="en-GB" sz="2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What is it used for?</a:t>
            </a:r>
            <a:endParaRPr lang="en-GB" sz="2800" b="0" dirty="0">
              <a:effectLst/>
            </a:endParaRPr>
          </a:p>
          <a:p>
            <a:pPr marL="914400" indent="-457200" rtl="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2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Predictions/Forecasts: demand forecasting, pricing estimates.</a:t>
            </a:r>
            <a:endParaRPr lang="en-GB" sz="2800" b="0" dirty="0">
              <a:effectLst/>
            </a:endParaRPr>
          </a:p>
          <a:p>
            <a:pPr marL="914400" indent="-457200" rtl="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2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Classification/Clustering: Customer churn, Fraud detection, customer segmentation, product recommendations.</a:t>
            </a:r>
            <a:endParaRPr lang="en-GB" sz="2800" b="0" dirty="0">
              <a:effectLst/>
            </a:endParaRPr>
          </a:p>
          <a:p>
            <a:pPr>
              <a:buNone/>
            </a:pPr>
            <a:br>
              <a:rPr lang="en-GB" sz="2800" dirty="0"/>
            </a:br>
            <a:endParaRPr lang="en-IT" sz="2800" dirty="0"/>
          </a:p>
        </p:txBody>
      </p:sp>
      <p:pic>
        <p:nvPicPr>
          <p:cNvPr id="1026" name="Picture 2" descr="What is Tabular Data? (Definition &amp; Example)">
            <a:extLst>
              <a:ext uri="{FF2B5EF4-FFF2-40B4-BE49-F238E27FC236}">
                <a16:creationId xmlns:a16="http://schemas.microsoft.com/office/drawing/2014/main" id="{88A09CAA-0AA1-627B-39B8-A6D08B2F01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443837" y="2101691"/>
            <a:ext cx="7044265" cy="5410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11">
            <a:extLst>
              <a:ext uri="{FF2B5EF4-FFF2-40B4-BE49-F238E27FC236}">
                <a16:creationId xmlns:a16="http://schemas.microsoft.com/office/drawing/2014/main" id="{36E5BED2-C16E-5FE1-AB21-F15C3687EC68}"/>
              </a:ext>
            </a:extLst>
          </p:cNvPr>
          <p:cNvSpPr txBox="1"/>
          <p:nvPr/>
        </p:nvSpPr>
        <p:spPr>
          <a:xfrm>
            <a:off x="1028700" y="9609516"/>
            <a:ext cx="864010" cy="3971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dirty="0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rPr>
              <a:t>Pg: 6</a:t>
            </a:r>
          </a:p>
        </p:txBody>
      </p:sp>
    </p:spTree>
    <p:extLst>
      <p:ext uri="{BB962C8B-B14F-4D97-AF65-F5344CB8AC3E}">
        <p14:creationId xmlns:p14="http://schemas.microsoft.com/office/powerpoint/2010/main" val="37518669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958880-9CEA-47C9-FCA8-A638BA79F7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3B6B33EF-5E55-7E22-DD27-C78FE8A7AEE4}"/>
              </a:ext>
            </a:extLst>
          </p:cNvPr>
          <p:cNvSpPr/>
          <p:nvPr/>
        </p:nvSpPr>
        <p:spPr>
          <a:xfrm>
            <a:off x="1028700" y="1028700"/>
            <a:ext cx="162306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 dirty="0"/>
          </a:p>
        </p:txBody>
      </p:sp>
      <p:sp>
        <p:nvSpPr>
          <p:cNvPr id="3" name="AutoShape 3">
            <a:extLst>
              <a:ext uri="{FF2B5EF4-FFF2-40B4-BE49-F238E27FC236}">
                <a16:creationId xmlns:a16="http://schemas.microsoft.com/office/drawing/2014/main" id="{51338ACB-8509-CCEB-90E6-90639359F902}"/>
              </a:ext>
            </a:extLst>
          </p:cNvPr>
          <p:cNvSpPr/>
          <p:nvPr/>
        </p:nvSpPr>
        <p:spPr>
          <a:xfrm>
            <a:off x="1028700" y="9277350"/>
            <a:ext cx="162306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 dirty="0"/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11E31919-D02E-1918-F7BE-398693CF2192}"/>
              </a:ext>
            </a:extLst>
          </p:cNvPr>
          <p:cNvGrpSpPr>
            <a:grpSpLocks noChangeAspect="1"/>
          </p:cNvGrpSpPr>
          <p:nvPr/>
        </p:nvGrpSpPr>
        <p:grpSpPr>
          <a:xfrm>
            <a:off x="16331765" y="473688"/>
            <a:ext cx="927535" cy="555012"/>
            <a:chOff x="0" y="0"/>
            <a:chExt cx="1855064" cy="1110031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37494D70-87C6-50D8-C171-E7566B1CC762}"/>
                </a:ext>
              </a:extLst>
            </p:cNvPr>
            <p:cNvSpPr/>
            <p:nvPr/>
          </p:nvSpPr>
          <p:spPr>
            <a:xfrm>
              <a:off x="63500" y="74168"/>
              <a:ext cx="498348" cy="727329"/>
            </a:xfrm>
            <a:custGeom>
              <a:avLst/>
              <a:gdLst/>
              <a:ahLst/>
              <a:cxnLst/>
              <a:rect l="l" t="t" r="r" b="b"/>
              <a:pathLst>
                <a:path w="498348" h="727329">
                  <a:moveTo>
                    <a:pt x="271526" y="0"/>
                  </a:moveTo>
                  <a:lnTo>
                    <a:pt x="498348" y="0"/>
                  </a:lnTo>
                  <a:lnTo>
                    <a:pt x="213995" y="363601"/>
                  </a:lnTo>
                  <a:lnTo>
                    <a:pt x="498348" y="727329"/>
                  </a:lnTo>
                  <a:lnTo>
                    <a:pt x="271526" y="727329"/>
                  </a:lnTo>
                  <a:lnTo>
                    <a:pt x="0" y="363601"/>
                  </a:lnTo>
                  <a:close/>
                </a:path>
              </a:pathLst>
            </a:custGeom>
            <a:solidFill>
              <a:srgbClr val="FA7040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8036A84E-3F0F-F001-7699-C87E00C18513}"/>
                </a:ext>
              </a:extLst>
            </p:cNvPr>
            <p:cNvSpPr/>
            <p:nvPr/>
          </p:nvSpPr>
          <p:spPr>
            <a:xfrm>
              <a:off x="1293241" y="74168"/>
              <a:ext cx="498348" cy="727329"/>
            </a:xfrm>
            <a:custGeom>
              <a:avLst/>
              <a:gdLst/>
              <a:ahLst/>
              <a:cxnLst/>
              <a:rect l="l" t="t" r="r" b="b"/>
              <a:pathLst>
                <a:path w="498348" h="727329">
                  <a:moveTo>
                    <a:pt x="226822" y="0"/>
                  </a:moveTo>
                  <a:lnTo>
                    <a:pt x="0" y="0"/>
                  </a:lnTo>
                  <a:lnTo>
                    <a:pt x="284353" y="363601"/>
                  </a:lnTo>
                  <a:lnTo>
                    <a:pt x="0" y="727329"/>
                  </a:lnTo>
                  <a:lnTo>
                    <a:pt x="226822" y="727329"/>
                  </a:lnTo>
                  <a:lnTo>
                    <a:pt x="498348" y="363601"/>
                  </a:lnTo>
                  <a:close/>
                </a:path>
              </a:pathLst>
            </a:custGeom>
            <a:solidFill>
              <a:srgbClr val="FA7040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E00A3674-3129-808B-E0BF-4D8F17FDD015}"/>
                </a:ext>
              </a:extLst>
            </p:cNvPr>
            <p:cNvSpPr/>
            <p:nvPr/>
          </p:nvSpPr>
          <p:spPr>
            <a:xfrm>
              <a:off x="611505" y="63500"/>
              <a:ext cx="729107" cy="982980"/>
            </a:xfrm>
            <a:custGeom>
              <a:avLst/>
              <a:gdLst/>
              <a:ahLst/>
              <a:cxnLst/>
              <a:rect l="l" t="t" r="r" b="b"/>
              <a:pathLst>
                <a:path w="729107" h="982980">
                  <a:moveTo>
                    <a:pt x="563499" y="49657"/>
                  </a:moveTo>
                  <a:cubicBezTo>
                    <a:pt x="512191" y="16510"/>
                    <a:pt x="454152" y="0"/>
                    <a:pt x="389255" y="0"/>
                  </a:cubicBezTo>
                  <a:cubicBezTo>
                    <a:pt x="338963" y="0"/>
                    <a:pt x="293624" y="11049"/>
                    <a:pt x="253492" y="33147"/>
                  </a:cubicBezTo>
                  <a:cubicBezTo>
                    <a:pt x="229743" y="46228"/>
                    <a:pt x="208661" y="62103"/>
                    <a:pt x="190373" y="80645"/>
                  </a:cubicBezTo>
                  <a:lnTo>
                    <a:pt x="190373" y="10668"/>
                  </a:lnTo>
                  <a:lnTo>
                    <a:pt x="0" y="10668"/>
                  </a:lnTo>
                  <a:lnTo>
                    <a:pt x="0" y="982980"/>
                  </a:lnTo>
                  <a:lnTo>
                    <a:pt x="188849" y="982980"/>
                  </a:lnTo>
                  <a:lnTo>
                    <a:pt x="188849" y="678053"/>
                  </a:lnTo>
                  <a:cubicBezTo>
                    <a:pt x="207264" y="696468"/>
                    <a:pt x="228473" y="712089"/>
                    <a:pt x="252730" y="725043"/>
                  </a:cubicBezTo>
                  <a:cubicBezTo>
                    <a:pt x="293370" y="746633"/>
                    <a:pt x="338963" y="757428"/>
                    <a:pt x="389255" y="757428"/>
                  </a:cubicBezTo>
                  <a:cubicBezTo>
                    <a:pt x="454152" y="757428"/>
                    <a:pt x="512191" y="740791"/>
                    <a:pt x="563499" y="707771"/>
                  </a:cubicBezTo>
                  <a:cubicBezTo>
                    <a:pt x="614807" y="674751"/>
                    <a:pt x="655193" y="629412"/>
                    <a:pt x="684784" y="572262"/>
                  </a:cubicBezTo>
                  <a:cubicBezTo>
                    <a:pt x="714375" y="515112"/>
                    <a:pt x="729107" y="450850"/>
                    <a:pt x="729107" y="379476"/>
                  </a:cubicBezTo>
                  <a:cubicBezTo>
                    <a:pt x="729107" y="307213"/>
                    <a:pt x="714375" y="242443"/>
                    <a:pt x="684784" y="185166"/>
                  </a:cubicBezTo>
                  <a:cubicBezTo>
                    <a:pt x="655193" y="127889"/>
                    <a:pt x="614807" y="82804"/>
                    <a:pt x="563499" y="49657"/>
                  </a:cubicBezTo>
                  <a:moveTo>
                    <a:pt x="511937" y="481076"/>
                  </a:moveTo>
                  <a:cubicBezTo>
                    <a:pt x="496951" y="510667"/>
                    <a:pt x="475869" y="533781"/>
                    <a:pt x="448818" y="550291"/>
                  </a:cubicBezTo>
                  <a:cubicBezTo>
                    <a:pt x="421767" y="566801"/>
                    <a:pt x="390779" y="575183"/>
                    <a:pt x="355854" y="575183"/>
                  </a:cubicBezTo>
                  <a:cubicBezTo>
                    <a:pt x="320929" y="575183"/>
                    <a:pt x="290195" y="566928"/>
                    <a:pt x="263652" y="550291"/>
                  </a:cubicBezTo>
                  <a:cubicBezTo>
                    <a:pt x="237109" y="533654"/>
                    <a:pt x="216281" y="510667"/>
                    <a:pt x="201168" y="481076"/>
                  </a:cubicBezTo>
                  <a:cubicBezTo>
                    <a:pt x="186055" y="451485"/>
                    <a:pt x="178689" y="417068"/>
                    <a:pt x="178689" y="377952"/>
                  </a:cubicBezTo>
                  <a:cubicBezTo>
                    <a:pt x="178689" y="339852"/>
                    <a:pt x="186182" y="305943"/>
                    <a:pt x="201168" y="276352"/>
                  </a:cubicBezTo>
                  <a:cubicBezTo>
                    <a:pt x="216154" y="246761"/>
                    <a:pt x="237236" y="223647"/>
                    <a:pt x="264287" y="207137"/>
                  </a:cubicBezTo>
                  <a:cubicBezTo>
                    <a:pt x="291338" y="190627"/>
                    <a:pt x="321945" y="182245"/>
                    <a:pt x="355727" y="182245"/>
                  </a:cubicBezTo>
                  <a:cubicBezTo>
                    <a:pt x="390525" y="182245"/>
                    <a:pt x="421513" y="190500"/>
                    <a:pt x="448691" y="207137"/>
                  </a:cubicBezTo>
                  <a:cubicBezTo>
                    <a:pt x="475869" y="223774"/>
                    <a:pt x="496824" y="246761"/>
                    <a:pt x="511810" y="276352"/>
                  </a:cubicBezTo>
                  <a:cubicBezTo>
                    <a:pt x="526796" y="305943"/>
                    <a:pt x="534289" y="339852"/>
                    <a:pt x="534289" y="377952"/>
                  </a:cubicBezTo>
                  <a:cubicBezTo>
                    <a:pt x="534289" y="417068"/>
                    <a:pt x="526796" y="451485"/>
                    <a:pt x="511810" y="481076"/>
                  </a:cubicBezTo>
                </a:path>
              </a:pathLst>
            </a:custGeom>
            <a:solidFill>
              <a:srgbClr val="FA7040"/>
            </a:solidFill>
          </p:spPr>
          <p:txBody>
            <a:bodyPr/>
            <a:lstStyle/>
            <a:p>
              <a:endParaRPr lang="en-US" dirty="0"/>
            </a:p>
          </p:txBody>
        </p:sp>
      </p:grpSp>
      <p:sp>
        <p:nvSpPr>
          <p:cNvPr id="8" name="TextBox 8">
            <a:extLst>
              <a:ext uri="{FF2B5EF4-FFF2-40B4-BE49-F238E27FC236}">
                <a16:creationId xmlns:a16="http://schemas.microsoft.com/office/drawing/2014/main" id="{9DB7EB3F-DEAA-12FF-7879-F934BD79824F}"/>
              </a:ext>
            </a:extLst>
          </p:cNvPr>
          <p:cNvSpPr txBox="1"/>
          <p:nvPr/>
        </p:nvSpPr>
        <p:spPr>
          <a:xfrm>
            <a:off x="762000" y="1236622"/>
            <a:ext cx="11201400" cy="8320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 b="1" dirty="0">
                <a:solidFill>
                  <a:srgbClr val="000000"/>
                </a:solidFill>
                <a:latin typeface="Outfit Bold"/>
                <a:ea typeface="Outfit Bold"/>
                <a:cs typeface="Outfit Bold"/>
                <a:sym typeface="Outfit Bold"/>
              </a:rPr>
              <a:t>The Pre-Deep Learning Status Quo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C27A479C-ACAA-AF4F-D750-0A68E67B73AA}"/>
              </a:ext>
            </a:extLst>
          </p:cNvPr>
          <p:cNvSpPr txBox="1"/>
          <p:nvPr/>
        </p:nvSpPr>
        <p:spPr>
          <a:xfrm>
            <a:off x="16882846" y="9172575"/>
            <a:ext cx="376454" cy="896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 dirty="0">
                <a:solidFill>
                  <a:srgbClr val="F97141"/>
                </a:solidFill>
                <a:latin typeface="Outfit Bold"/>
                <a:ea typeface="Outfit Bold"/>
                <a:cs typeface="Outfit Bold"/>
                <a:sym typeface="Outfit Bold"/>
              </a:rPr>
              <a:t>&gt;</a:t>
            </a: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D93D918A-B9B9-91E6-B9C4-7C930C1B018F}"/>
              </a:ext>
            </a:extLst>
          </p:cNvPr>
          <p:cNvSpPr txBox="1"/>
          <p:nvPr/>
        </p:nvSpPr>
        <p:spPr>
          <a:xfrm>
            <a:off x="1028700" y="441961"/>
            <a:ext cx="1790700" cy="3971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dirty="0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rPr>
              <a:t>The prologue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D88BDEE-C94C-4A02-6037-238D52F29E25}"/>
              </a:ext>
            </a:extLst>
          </p:cNvPr>
          <p:cNvSpPr txBox="1"/>
          <p:nvPr/>
        </p:nvSpPr>
        <p:spPr>
          <a:xfrm>
            <a:off x="1295400" y="2457542"/>
            <a:ext cx="8763000" cy="66171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Aft>
                <a:spcPts val="1200"/>
              </a:spcAft>
              <a:buNone/>
            </a:pPr>
            <a:r>
              <a:rPr lang="en-GB" sz="2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The Dominance of "Classical" Machine Learning</a:t>
            </a:r>
            <a:endParaRPr lang="en-GB" sz="2800" b="0" dirty="0">
              <a:effectLst/>
            </a:endParaRPr>
          </a:p>
          <a:p>
            <a:pPr marL="914400" indent="-457200" rtl="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2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For years, Deep Learning models failed to outperform traditional methods on tabular data.</a:t>
            </a:r>
            <a:endParaRPr lang="en-GB" sz="2800" b="0" dirty="0">
              <a:effectLst/>
            </a:endParaRPr>
          </a:p>
          <a:p>
            <a:pPr marL="914400" indent="-457200" rtl="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2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Kings of the Hill: Tree-based models.</a:t>
            </a:r>
            <a:br>
              <a:rPr lang="en-GB" sz="2800" dirty="0"/>
            </a:br>
            <a:br>
              <a:rPr lang="en-GB" sz="2800" dirty="0"/>
            </a:br>
            <a:r>
              <a:rPr lang="en-GB" sz="2800" b="0" i="0" u="none" strike="noStrike" dirty="0" err="1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XGBoost</a:t>
            </a:r>
            <a:r>
              <a:rPr lang="en-GB" sz="2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 | </a:t>
            </a:r>
            <a:r>
              <a:rPr lang="en-GB" sz="2800" b="0" i="0" u="none" strike="noStrike" dirty="0" err="1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LightGBM</a:t>
            </a:r>
            <a:r>
              <a:rPr lang="en-GB" sz="2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 | </a:t>
            </a:r>
            <a:r>
              <a:rPr lang="en-GB" sz="2800" b="0" i="0" u="none" strike="noStrike" dirty="0" err="1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CatBoost</a:t>
            </a:r>
            <a:endParaRPr lang="en-GB" sz="2800" b="0" i="0" u="none" strike="noStrike" dirty="0">
              <a:solidFill>
                <a:srgbClr val="595959"/>
              </a:solidFill>
              <a:effectLst/>
              <a:latin typeface="Arial" panose="020B0604020202020204" pitchFamily="34" charset="0"/>
            </a:endParaRPr>
          </a:p>
          <a:p>
            <a:pPr marL="457200" indent="457200" rtl="0">
              <a:spcAft>
                <a:spcPts val="1200"/>
              </a:spcAft>
              <a:buNone/>
            </a:pPr>
            <a:endParaRPr lang="en-GB" sz="2800" b="0" dirty="0">
              <a:effectLst/>
            </a:endParaRPr>
          </a:p>
          <a:p>
            <a:pPr rtl="0">
              <a:spcAft>
                <a:spcPts val="1200"/>
              </a:spcAft>
              <a:buNone/>
            </a:pPr>
            <a:r>
              <a:rPr lang="en-GB" sz="2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Core Frameworks:</a:t>
            </a:r>
            <a:endParaRPr lang="en-GB" sz="2800" b="0" dirty="0">
              <a:effectLst/>
            </a:endParaRPr>
          </a:p>
          <a:p>
            <a:pPr marL="914400" indent="-457200" rtl="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2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Scikit-learn (79M+ monthly downloads)</a:t>
            </a:r>
            <a:endParaRPr lang="en-GB" sz="2800" b="0" dirty="0">
              <a:effectLst/>
            </a:endParaRPr>
          </a:p>
          <a:p>
            <a:pPr marL="914400" indent="-457200" rtl="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2800" b="0" i="0" u="none" strike="noStrike" dirty="0" err="1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Numpy</a:t>
            </a:r>
            <a:r>
              <a:rPr lang="en-GB" sz="2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, Pandas</a:t>
            </a:r>
          </a:p>
          <a:p>
            <a:pPr marL="914400" indent="-457200" rtl="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2800" dirty="0" err="1">
                <a:solidFill>
                  <a:srgbClr val="595959"/>
                </a:solidFill>
                <a:latin typeface="Arial" panose="020B0604020202020204" pitchFamily="34" charset="0"/>
              </a:rPr>
              <a:t>XGBoost</a:t>
            </a:r>
            <a:r>
              <a:rPr lang="en-GB" sz="2800" dirty="0">
                <a:solidFill>
                  <a:srgbClr val="595959"/>
                </a:solidFill>
                <a:latin typeface="Arial" panose="020B0604020202020204" pitchFamily="34" charset="0"/>
              </a:rPr>
              <a:t>, </a:t>
            </a:r>
            <a:r>
              <a:rPr lang="en-GB" sz="2800" dirty="0" err="1">
                <a:solidFill>
                  <a:srgbClr val="595959"/>
                </a:solidFill>
                <a:latin typeface="Arial" panose="020B0604020202020204" pitchFamily="34" charset="0"/>
              </a:rPr>
              <a:t>LightGBM</a:t>
            </a:r>
            <a:r>
              <a:rPr lang="en-GB" sz="2800" dirty="0">
                <a:solidFill>
                  <a:srgbClr val="595959"/>
                </a:solidFill>
                <a:latin typeface="Arial" panose="020B0604020202020204" pitchFamily="34" charset="0"/>
              </a:rPr>
              <a:t>, </a:t>
            </a:r>
            <a:r>
              <a:rPr lang="en-GB" sz="2800" dirty="0" err="1">
                <a:solidFill>
                  <a:srgbClr val="595959"/>
                </a:solidFill>
                <a:latin typeface="Arial" panose="020B0604020202020204" pitchFamily="34" charset="0"/>
              </a:rPr>
              <a:t>CatBoost</a:t>
            </a:r>
            <a:endParaRPr lang="en-GB" sz="2800" b="0" dirty="0">
              <a:effectLst/>
            </a:endParaRPr>
          </a:p>
          <a:p>
            <a:pPr>
              <a:buNone/>
            </a:pPr>
            <a:br>
              <a:rPr lang="en-GB" dirty="0"/>
            </a:br>
            <a:endParaRPr lang="en-IT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3AD8102-6E3E-8F62-1D12-D03C2AF8F6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5163" y="4213058"/>
            <a:ext cx="7772400" cy="3416095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</p:pic>
      <p:sp>
        <p:nvSpPr>
          <p:cNvPr id="10" name="TextBox 11">
            <a:extLst>
              <a:ext uri="{FF2B5EF4-FFF2-40B4-BE49-F238E27FC236}">
                <a16:creationId xmlns:a16="http://schemas.microsoft.com/office/drawing/2014/main" id="{D2D42C73-ECBE-B4AC-218F-23A67833A733}"/>
              </a:ext>
            </a:extLst>
          </p:cNvPr>
          <p:cNvSpPr txBox="1"/>
          <p:nvPr/>
        </p:nvSpPr>
        <p:spPr>
          <a:xfrm>
            <a:off x="1028700" y="9646459"/>
            <a:ext cx="864010" cy="3971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dirty="0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rPr>
              <a:t>Pg: 7</a:t>
            </a:r>
          </a:p>
        </p:txBody>
      </p:sp>
    </p:spTree>
    <p:extLst>
      <p:ext uri="{BB962C8B-B14F-4D97-AF65-F5344CB8AC3E}">
        <p14:creationId xmlns:p14="http://schemas.microsoft.com/office/powerpoint/2010/main" val="13409889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39AD4F-E556-7B30-73B2-BF96AC8D49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51A9B62B-27D1-50B1-D3C5-8577D0A6453C}"/>
              </a:ext>
            </a:extLst>
          </p:cNvPr>
          <p:cNvSpPr/>
          <p:nvPr/>
        </p:nvSpPr>
        <p:spPr>
          <a:xfrm>
            <a:off x="1028700" y="1028700"/>
            <a:ext cx="162306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 dirty="0"/>
          </a:p>
        </p:txBody>
      </p:sp>
      <p:sp>
        <p:nvSpPr>
          <p:cNvPr id="3" name="AutoShape 3">
            <a:extLst>
              <a:ext uri="{FF2B5EF4-FFF2-40B4-BE49-F238E27FC236}">
                <a16:creationId xmlns:a16="http://schemas.microsoft.com/office/drawing/2014/main" id="{70BFCD0D-6486-7022-E14E-FA940A64CC5D}"/>
              </a:ext>
            </a:extLst>
          </p:cNvPr>
          <p:cNvSpPr/>
          <p:nvPr/>
        </p:nvSpPr>
        <p:spPr>
          <a:xfrm>
            <a:off x="1028700" y="9277350"/>
            <a:ext cx="162306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 dirty="0"/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76051903-45B2-1A3D-1136-9DF1A60E58E0}"/>
              </a:ext>
            </a:extLst>
          </p:cNvPr>
          <p:cNvGrpSpPr>
            <a:grpSpLocks noChangeAspect="1"/>
          </p:cNvGrpSpPr>
          <p:nvPr/>
        </p:nvGrpSpPr>
        <p:grpSpPr>
          <a:xfrm>
            <a:off x="16331765" y="473688"/>
            <a:ext cx="927535" cy="555012"/>
            <a:chOff x="0" y="0"/>
            <a:chExt cx="1855064" cy="1110031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4DC8E903-9796-0CC8-699F-93FFFCEA5C11}"/>
                </a:ext>
              </a:extLst>
            </p:cNvPr>
            <p:cNvSpPr/>
            <p:nvPr/>
          </p:nvSpPr>
          <p:spPr>
            <a:xfrm>
              <a:off x="63500" y="74168"/>
              <a:ext cx="498348" cy="727329"/>
            </a:xfrm>
            <a:custGeom>
              <a:avLst/>
              <a:gdLst/>
              <a:ahLst/>
              <a:cxnLst/>
              <a:rect l="l" t="t" r="r" b="b"/>
              <a:pathLst>
                <a:path w="498348" h="727329">
                  <a:moveTo>
                    <a:pt x="271526" y="0"/>
                  </a:moveTo>
                  <a:lnTo>
                    <a:pt x="498348" y="0"/>
                  </a:lnTo>
                  <a:lnTo>
                    <a:pt x="213995" y="363601"/>
                  </a:lnTo>
                  <a:lnTo>
                    <a:pt x="498348" y="727329"/>
                  </a:lnTo>
                  <a:lnTo>
                    <a:pt x="271526" y="727329"/>
                  </a:lnTo>
                  <a:lnTo>
                    <a:pt x="0" y="363601"/>
                  </a:lnTo>
                  <a:close/>
                </a:path>
              </a:pathLst>
            </a:custGeom>
            <a:solidFill>
              <a:srgbClr val="FA7040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AAA4E4B9-803C-5293-2592-8D22BA6B081D}"/>
                </a:ext>
              </a:extLst>
            </p:cNvPr>
            <p:cNvSpPr/>
            <p:nvPr/>
          </p:nvSpPr>
          <p:spPr>
            <a:xfrm>
              <a:off x="1293241" y="74168"/>
              <a:ext cx="498348" cy="727329"/>
            </a:xfrm>
            <a:custGeom>
              <a:avLst/>
              <a:gdLst/>
              <a:ahLst/>
              <a:cxnLst/>
              <a:rect l="l" t="t" r="r" b="b"/>
              <a:pathLst>
                <a:path w="498348" h="727329">
                  <a:moveTo>
                    <a:pt x="226822" y="0"/>
                  </a:moveTo>
                  <a:lnTo>
                    <a:pt x="0" y="0"/>
                  </a:lnTo>
                  <a:lnTo>
                    <a:pt x="284353" y="363601"/>
                  </a:lnTo>
                  <a:lnTo>
                    <a:pt x="0" y="727329"/>
                  </a:lnTo>
                  <a:lnTo>
                    <a:pt x="226822" y="727329"/>
                  </a:lnTo>
                  <a:lnTo>
                    <a:pt x="498348" y="363601"/>
                  </a:lnTo>
                  <a:close/>
                </a:path>
              </a:pathLst>
            </a:custGeom>
            <a:solidFill>
              <a:srgbClr val="FA7040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A110AFE6-36A2-75FB-D054-36F45EF60649}"/>
                </a:ext>
              </a:extLst>
            </p:cNvPr>
            <p:cNvSpPr/>
            <p:nvPr/>
          </p:nvSpPr>
          <p:spPr>
            <a:xfrm>
              <a:off x="611505" y="63500"/>
              <a:ext cx="729107" cy="982980"/>
            </a:xfrm>
            <a:custGeom>
              <a:avLst/>
              <a:gdLst/>
              <a:ahLst/>
              <a:cxnLst/>
              <a:rect l="l" t="t" r="r" b="b"/>
              <a:pathLst>
                <a:path w="729107" h="982980">
                  <a:moveTo>
                    <a:pt x="563499" y="49657"/>
                  </a:moveTo>
                  <a:cubicBezTo>
                    <a:pt x="512191" y="16510"/>
                    <a:pt x="454152" y="0"/>
                    <a:pt x="389255" y="0"/>
                  </a:cubicBezTo>
                  <a:cubicBezTo>
                    <a:pt x="338963" y="0"/>
                    <a:pt x="293624" y="11049"/>
                    <a:pt x="253492" y="33147"/>
                  </a:cubicBezTo>
                  <a:cubicBezTo>
                    <a:pt x="229743" y="46228"/>
                    <a:pt x="208661" y="62103"/>
                    <a:pt x="190373" y="80645"/>
                  </a:cubicBezTo>
                  <a:lnTo>
                    <a:pt x="190373" y="10668"/>
                  </a:lnTo>
                  <a:lnTo>
                    <a:pt x="0" y="10668"/>
                  </a:lnTo>
                  <a:lnTo>
                    <a:pt x="0" y="982980"/>
                  </a:lnTo>
                  <a:lnTo>
                    <a:pt x="188849" y="982980"/>
                  </a:lnTo>
                  <a:lnTo>
                    <a:pt x="188849" y="678053"/>
                  </a:lnTo>
                  <a:cubicBezTo>
                    <a:pt x="207264" y="696468"/>
                    <a:pt x="228473" y="712089"/>
                    <a:pt x="252730" y="725043"/>
                  </a:cubicBezTo>
                  <a:cubicBezTo>
                    <a:pt x="293370" y="746633"/>
                    <a:pt x="338963" y="757428"/>
                    <a:pt x="389255" y="757428"/>
                  </a:cubicBezTo>
                  <a:cubicBezTo>
                    <a:pt x="454152" y="757428"/>
                    <a:pt x="512191" y="740791"/>
                    <a:pt x="563499" y="707771"/>
                  </a:cubicBezTo>
                  <a:cubicBezTo>
                    <a:pt x="614807" y="674751"/>
                    <a:pt x="655193" y="629412"/>
                    <a:pt x="684784" y="572262"/>
                  </a:cubicBezTo>
                  <a:cubicBezTo>
                    <a:pt x="714375" y="515112"/>
                    <a:pt x="729107" y="450850"/>
                    <a:pt x="729107" y="379476"/>
                  </a:cubicBezTo>
                  <a:cubicBezTo>
                    <a:pt x="729107" y="307213"/>
                    <a:pt x="714375" y="242443"/>
                    <a:pt x="684784" y="185166"/>
                  </a:cubicBezTo>
                  <a:cubicBezTo>
                    <a:pt x="655193" y="127889"/>
                    <a:pt x="614807" y="82804"/>
                    <a:pt x="563499" y="49657"/>
                  </a:cubicBezTo>
                  <a:moveTo>
                    <a:pt x="511937" y="481076"/>
                  </a:moveTo>
                  <a:cubicBezTo>
                    <a:pt x="496951" y="510667"/>
                    <a:pt x="475869" y="533781"/>
                    <a:pt x="448818" y="550291"/>
                  </a:cubicBezTo>
                  <a:cubicBezTo>
                    <a:pt x="421767" y="566801"/>
                    <a:pt x="390779" y="575183"/>
                    <a:pt x="355854" y="575183"/>
                  </a:cubicBezTo>
                  <a:cubicBezTo>
                    <a:pt x="320929" y="575183"/>
                    <a:pt x="290195" y="566928"/>
                    <a:pt x="263652" y="550291"/>
                  </a:cubicBezTo>
                  <a:cubicBezTo>
                    <a:pt x="237109" y="533654"/>
                    <a:pt x="216281" y="510667"/>
                    <a:pt x="201168" y="481076"/>
                  </a:cubicBezTo>
                  <a:cubicBezTo>
                    <a:pt x="186055" y="451485"/>
                    <a:pt x="178689" y="417068"/>
                    <a:pt x="178689" y="377952"/>
                  </a:cubicBezTo>
                  <a:cubicBezTo>
                    <a:pt x="178689" y="339852"/>
                    <a:pt x="186182" y="305943"/>
                    <a:pt x="201168" y="276352"/>
                  </a:cubicBezTo>
                  <a:cubicBezTo>
                    <a:pt x="216154" y="246761"/>
                    <a:pt x="237236" y="223647"/>
                    <a:pt x="264287" y="207137"/>
                  </a:cubicBezTo>
                  <a:cubicBezTo>
                    <a:pt x="291338" y="190627"/>
                    <a:pt x="321945" y="182245"/>
                    <a:pt x="355727" y="182245"/>
                  </a:cubicBezTo>
                  <a:cubicBezTo>
                    <a:pt x="390525" y="182245"/>
                    <a:pt x="421513" y="190500"/>
                    <a:pt x="448691" y="207137"/>
                  </a:cubicBezTo>
                  <a:cubicBezTo>
                    <a:pt x="475869" y="223774"/>
                    <a:pt x="496824" y="246761"/>
                    <a:pt x="511810" y="276352"/>
                  </a:cubicBezTo>
                  <a:cubicBezTo>
                    <a:pt x="526796" y="305943"/>
                    <a:pt x="534289" y="339852"/>
                    <a:pt x="534289" y="377952"/>
                  </a:cubicBezTo>
                  <a:cubicBezTo>
                    <a:pt x="534289" y="417068"/>
                    <a:pt x="526796" y="451485"/>
                    <a:pt x="511810" y="481076"/>
                  </a:cubicBezTo>
                </a:path>
              </a:pathLst>
            </a:custGeom>
            <a:solidFill>
              <a:srgbClr val="FA7040"/>
            </a:solidFill>
          </p:spPr>
          <p:txBody>
            <a:bodyPr/>
            <a:lstStyle/>
            <a:p>
              <a:endParaRPr lang="en-US" dirty="0"/>
            </a:p>
          </p:txBody>
        </p:sp>
      </p:grpSp>
      <p:sp>
        <p:nvSpPr>
          <p:cNvPr id="8" name="TextBox 8">
            <a:extLst>
              <a:ext uri="{FF2B5EF4-FFF2-40B4-BE49-F238E27FC236}">
                <a16:creationId xmlns:a16="http://schemas.microsoft.com/office/drawing/2014/main" id="{CD6FAAA2-B0AA-F2C8-F635-F42221F5527F}"/>
              </a:ext>
            </a:extLst>
          </p:cNvPr>
          <p:cNvSpPr txBox="1"/>
          <p:nvPr/>
        </p:nvSpPr>
        <p:spPr>
          <a:xfrm>
            <a:off x="1028700" y="1236622"/>
            <a:ext cx="14897100" cy="8320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 b="1" dirty="0">
                <a:solidFill>
                  <a:srgbClr val="000000"/>
                </a:solidFill>
                <a:latin typeface="Outfit Bold"/>
                <a:ea typeface="Outfit Bold"/>
                <a:cs typeface="Outfit Bold"/>
                <a:sym typeface="Outfit Bold"/>
              </a:rPr>
              <a:t>Early Deep Learning Attempts for Tabular Data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B20B9417-FF69-45BA-AB66-7C6D29ADD93F}"/>
              </a:ext>
            </a:extLst>
          </p:cNvPr>
          <p:cNvSpPr txBox="1"/>
          <p:nvPr/>
        </p:nvSpPr>
        <p:spPr>
          <a:xfrm>
            <a:off x="16882846" y="9172575"/>
            <a:ext cx="376454" cy="896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 dirty="0">
                <a:solidFill>
                  <a:srgbClr val="F97141"/>
                </a:solidFill>
                <a:latin typeface="Outfit Bold"/>
                <a:ea typeface="Outfit Bold"/>
                <a:cs typeface="Outfit Bold"/>
                <a:sym typeface="Outfit Bold"/>
              </a:rPr>
              <a:t>&gt;</a:t>
            </a: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A0884975-D297-5B94-1FC8-1EA42954C216}"/>
              </a:ext>
            </a:extLst>
          </p:cNvPr>
          <p:cNvSpPr txBox="1"/>
          <p:nvPr/>
        </p:nvSpPr>
        <p:spPr>
          <a:xfrm>
            <a:off x="1028700" y="441961"/>
            <a:ext cx="1790700" cy="3971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dirty="0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rPr>
              <a:t>The prologue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31906B2-B625-6243-F39C-E222CBA942C5}"/>
              </a:ext>
            </a:extLst>
          </p:cNvPr>
          <p:cNvSpPr txBox="1"/>
          <p:nvPr/>
        </p:nvSpPr>
        <p:spPr>
          <a:xfrm>
            <a:off x="1352550" y="2276566"/>
            <a:ext cx="9144000" cy="79098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Aft>
                <a:spcPts val="1200"/>
              </a:spcAft>
              <a:buNone/>
            </a:pPr>
            <a:r>
              <a:rPr lang="en-GB" sz="2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Why Did Deep Learning Struggle?</a:t>
            </a:r>
            <a:endParaRPr lang="en-GB" sz="2800" b="0" dirty="0">
              <a:effectLst/>
            </a:endParaRPr>
          </a:p>
          <a:p>
            <a:pPr marL="457200" rtl="0">
              <a:spcAft>
                <a:spcPts val="1200"/>
              </a:spcAft>
              <a:buNone/>
            </a:pPr>
            <a:r>
              <a:rPr lang="en-GB" sz="2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Tabular data contains heterogeneous features (a mix of numbers, categories, text) and complex, non-linear relationships that standard neural networks couldn't easily capture.</a:t>
            </a:r>
            <a:endParaRPr lang="en-GB" sz="2800" b="0" dirty="0">
              <a:effectLst/>
            </a:endParaRPr>
          </a:p>
          <a:p>
            <a:pPr rtl="0">
              <a:spcAft>
                <a:spcPts val="1200"/>
              </a:spcAft>
              <a:buNone/>
            </a:pPr>
            <a:r>
              <a:rPr lang="en-GB" sz="2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Early Attempts (2019-2022):</a:t>
            </a:r>
            <a:endParaRPr lang="en-GB" sz="2800" b="0" dirty="0">
              <a:effectLst/>
            </a:endParaRPr>
          </a:p>
          <a:p>
            <a:pPr marL="457200" rtl="0">
              <a:spcAft>
                <a:spcPts val="1200"/>
              </a:spcAft>
              <a:buNone/>
            </a:pPr>
            <a:r>
              <a:rPr lang="en-GB" sz="2800" b="0" i="0" u="none" strike="noStrike" dirty="0" err="1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TabNet</a:t>
            </a:r>
            <a:r>
              <a:rPr lang="en-GB" sz="2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 (Google, 2019): Used a sequential attention mechanism to select features.</a:t>
            </a:r>
            <a:endParaRPr lang="en-GB" sz="2800" b="0" dirty="0">
              <a:effectLst/>
            </a:endParaRPr>
          </a:p>
          <a:p>
            <a:pPr marL="457200" rtl="0">
              <a:spcAft>
                <a:spcPts val="1200"/>
              </a:spcAft>
              <a:buNone/>
            </a:pPr>
            <a:r>
              <a:rPr lang="en-GB" sz="2800" b="0" i="0" u="none" strike="noStrike" dirty="0" err="1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TabTransformer</a:t>
            </a:r>
            <a:r>
              <a:rPr lang="en-GB" sz="2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 (Amazon, 2020): Applied transformer-style self-attention to the embeddings of categorical features.</a:t>
            </a:r>
            <a:endParaRPr lang="en-GB" sz="2800" b="0" dirty="0">
              <a:effectLst/>
            </a:endParaRPr>
          </a:p>
          <a:p>
            <a:pPr marL="457200" rtl="0">
              <a:spcAft>
                <a:spcPts val="1200"/>
              </a:spcAft>
              <a:buNone/>
            </a:pPr>
            <a:r>
              <a:rPr lang="en-GB" sz="2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Conclusion: While innovative, these models did not consistently surpass traditional gradient boosting methods.</a:t>
            </a:r>
            <a:endParaRPr lang="en-GB" sz="2800" b="0" dirty="0">
              <a:effectLst/>
            </a:endParaRPr>
          </a:p>
          <a:p>
            <a:pPr>
              <a:buNone/>
            </a:pPr>
            <a:br>
              <a:rPr lang="en-GB" sz="2800" dirty="0"/>
            </a:br>
            <a:endParaRPr lang="en-IT" sz="28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B05AA79-8E15-DB4A-6C36-263BBB0220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02796" y="2276566"/>
            <a:ext cx="5461000" cy="64516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232C44B-2E8A-F253-8FF7-C93144123F6F}"/>
              </a:ext>
            </a:extLst>
          </p:cNvPr>
          <p:cNvSpPr txBox="1"/>
          <p:nvPr/>
        </p:nvSpPr>
        <p:spPr>
          <a:xfrm>
            <a:off x="11887200" y="8826619"/>
            <a:ext cx="4572000" cy="3724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8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Van </a:t>
            </a:r>
            <a:r>
              <a:rPr lang="en-GB" sz="8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Breugel</a:t>
            </a:r>
            <a:r>
              <a:rPr lang="en-GB" sz="8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Boris, and Mihaela Van Der Schaar. "Why tabular foundation models should be a research priority." </a:t>
            </a:r>
            <a:r>
              <a:rPr lang="en-GB" sz="800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arXiv</a:t>
            </a:r>
            <a:r>
              <a:rPr lang="en-GB" sz="8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preprint arXiv:2405.01147</a:t>
            </a:r>
            <a:r>
              <a:rPr lang="en-GB" sz="8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(2024).</a:t>
            </a:r>
            <a:endParaRPr lang="en-IT" sz="800" dirty="0"/>
          </a:p>
        </p:txBody>
      </p:sp>
      <p:sp>
        <p:nvSpPr>
          <p:cNvPr id="10" name="TextBox 11">
            <a:extLst>
              <a:ext uri="{FF2B5EF4-FFF2-40B4-BE49-F238E27FC236}">
                <a16:creationId xmlns:a16="http://schemas.microsoft.com/office/drawing/2014/main" id="{4A4601E7-C1EF-E146-B0C8-A8409FF218CD}"/>
              </a:ext>
            </a:extLst>
          </p:cNvPr>
          <p:cNvSpPr txBox="1"/>
          <p:nvPr/>
        </p:nvSpPr>
        <p:spPr>
          <a:xfrm>
            <a:off x="921160" y="9555061"/>
            <a:ext cx="1002890" cy="3971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dirty="0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rPr>
              <a:t>Pg: 8</a:t>
            </a:r>
          </a:p>
        </p:txBody>
      </p:sp>
    </p:spTree>
    <p:extLst>
      <p:ext uri="{BB962C8B-B14F-4D97-AF65-F5344CB8AC3E}">
        <p14:creationId xmlns:p14="http://schemas.microsoft.com/office/powerpoint/2010/main" val="8470995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820139-66A7-47FD-B298-A2CE1F72CC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71A83FAE-0F13-A698-7D09-9A1350434267}"/>
              </a:ext>
            </a:extLst>
          </p:cNvPr>
          <p:cNvSpPr/>
          <p:nvPr/>
        </p:nvSpPr>
        <p:spPr>
          <a:xfrm>
            <a:off x="1028700" y="1028700"/>
            <a:ext cx="162306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 dirty="0"/>
          </a:p>
        </p:txBody>
      </p:sp>
      <p:sp>
        <p:nvSpPr>
          <p:cNvPr id="3" name="AutoShape 3">
            <a:extLst>
              <a:ext uri="{FF2B5EF4-FFF2-40B4-BE49-F238E27FC236}">
                <a16:creationId xmlns:a16="http://schemas.microsoft.com/office/drawing/2014/main" id="{8B015F38-9855-8120-3615-9F219534C9CF}"/>
              </a:ext>
            </a:extLst>
          </p:cNvPr>
          <p:cNvSpPr/>
          <p:nvPr/>
        </p:nvSpPr>
        <p:spPr>
          <a:xfrm>
            <a:off x="1028700" y="9277350"/>
            <a:ext cx="162306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 dirty="0"/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0AEBA089-0ECD-8618-A29F-1711E938E31B}"/>
              </a:ext>
            </a:extLst>
          </p:cNvPr>
          <p:cNvGrpSpPr>
            <a:grpSpLocks noChangeAspect="1"/>
          </p:cNvGrpSpPr>
          <p:nvPr/>
        </p:nvGrpSpPr>
        <p:grpSpPr>
          <a:xfrm>
            <a:off x="16331765" y="473688"/>
            <a:ext cx="927535" cy="555012"/>
            <a:chOff x="0" y="0"/>
            <a:chExt cx="1855064" cy="1110031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4DE89E0A-4318-9053-DFB0-F1BD488DBC7A}"/>
                </a:ext>
              </a:extLst>
            </p:cNvPr>
            <p:cNvSpPr/>
            <p:nvPr/>
          </p:nvSpPr>
          <p:spPr>
            <a:xfrm>
              <a:off x="63500" y="74168"/>
              <a:ext cx="498348" cy="727329"/>
            </a:xfrm>
            <a:custGeom>
              <a:avLst/>
              <a:gdLst/>
              <a:ahLst/>
              <a:cxnLst/>
              <a:rect l="l" t="t" r="r" b="b"/>
              <a:pathLst>
                <a:path w="498348" h="727329">
                  <a:moveTo>
                    <a:pt x="271526" y="0"/>
                  </a:moveTo>
                  <a:lnTo>
                    <a:pt x="498348" y="0"/>
                  </a:lnTo>
                  <a:lnTo>
                    <a:pt x="213995" y="363601"/>
                  </a:lnTo>
                  <a:lnTo>
                    <a:pt x="498348" y="727329"/>
                  </a:lnTo>
                  <a:lnTo>
                    <a:pt x="271526" y="727329"/>
                  </a:lnTo>
                  <a:lnTo>
                    <a:pt x="0" y="363601"/>
                  </a:lnTo>
                  <a:close/>
                </a:path>
              </a:pathLst>
            </a:custGeom>
            <a:solidFill>
              <a:srgbClr val="FA7040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765DF98E-B484-8D39-AFFA-0A3C30B9BFDE}"/>
                </a:ext>
              </a:extLst>
            </p:cNvPr>
            <p:cNvSpPr/>
            <p:nvPr/>
          </p:nvSpPr>
          <p:spPr>
            <a:xfrm>
              <a:off x="1293241" y="74168"/>
              <a:ext cx="498348" cy="727329"/>
            </a:xfrm>
            <a:custGeom>
              <a:avLst/>
              <a:gdLst/>
              <a:ahLst/>
              <a:cxnLst/>
              <a:rect l="l" t="t" r="r" b="b"/>
              <a:pathLst>
                <a:path w="498348" h="727329">
                  <a:moveTo>
                    <a:pt x="226822" y="0"/>
                  </a:moveTo>
                  <a:lnTo>
                    <a:pt x="0" y="0"/>
                  </a:lnTo>
                  <a:lnTo>
                    <a:pt x="284353" y="363601"/>
                  </a:lnTo>
                  <a:lnTo>
                    <a:pt x="0" y="727329"/>
                  </a:lnTo>
                  <a:lnTo>
                    <a:pt x="226822" y="727329"/>
                  </a:lnTo>
                  <a:lnTo>
                    <a:pt x="498348" y="363601"/>
                  </a:lnTo>
                  <a:close/>
                </a:path>
              </a:pathLst>
            </a:custGeom>
            <a:solidFill>
              <a:srgbClr val="FA7040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F1B47F7C-581A-4F06-9719-6BE19DC06425}"/>
                </a:ext>
              </a:extLst>
            </p:cNvPr>
            <p:cNvSpPr/>
            <p:nvPr/>
          </p:nvSpPr>
          <p:spPr>
            <a:xfrm>
              <a:off x="611505" y="63500"/>
              <a:ext cx="729107" cy="982980"/>
            </a:xfrm>
            <a:custGeom>
              <a:avLst/>
              <a:gdLst/>
              <a:ahLst/>
              <a:cxnLst/>
              <a:rect l="l" t="t" r="r" b="b"/>
              <a:pathLst>
                <a:path w="729107" h="982980">
                  <a:moveTo>
                    <a:pt x="563499" y="49657"/>
                  </a:moveTo>
                  <a:cubicBezTo>
                    <a:pt x="512191" y="16510"/>
                    <a:pt x="454152" y="0"/>
                    <a:pt x="389255" y="0"/>
                  </a:cubicBezTo>
                  <a:cubicBezTo>
                    <a:pt x="338963" y="0"/>
                    <a:pt x="293624" y="11049"/>
                    <a:pt x="253492" y="33147"/>
                  </a:cubicBezTo>
                  <a:cubicBezTo>
                    <a:pt x="229743" y="46228"/>
                    <a:pt x="208661" y="62103"/>
                    <a:pt x="190373" y="80645"/>
                  </a:cubicBezTo>
                  <a:lnTo>
                    <a:pt x="190373" y="10668"/>
                  </a:lnTo>
                  <a:lnTo>
                    <a:pt x="0" y="10668"/>
                  </a:lnTo>
                  <a:lnTo>
                    <a:pt x="0" y="982980"/>
                  </a:lnTo>
                  <a:lnTo>
                    <a:pt x="188849" y="982980"/>
                  </a:lnTo>
                  <a:lnTo>
                    <a:pt x="188849" y="678053"/>
                  </a:lnTo>
                  <a:cubicBezTo>
                    <a:pt x="207264" y="696468"/>
                    <a:pt x="228473" y="712089"/>
                    <a:pt x="252730" y="725043"/>
                  </a:cubicBezTo>
                  <a:cubicBezTo>
                    <a:pt x="293370" y="746633"/>
                    <a:pt x="338963" y="757428"/>
                    <a:pt x="389255" y="757428"/>
                  </a:cubicBezTo>
                  <a:cubicBezTo>
                    <a:pt x="454152" y="757428"/>
                    <a:pt x="512191" y="740791"/>
                    <a:pt x="563499" y="707771"/>
                  </a:cubicBezTo>
                  <a:cubicBezTo>
                    <a:pt x="614807" y="674751"/>
                    <a:pt x="655193" y="629412"/>
                    <a:pt x="684784" y="572262"/>
                  </a:cubicBezTo>
                  <a:cubicBezTo>
                    <a:pt x="714375" y="515112"/>
                    <a:pt x="729107" y="450850"/>
                    <a:pt x="729107" y="379476"/>
                  </a:cubicBezTo>
                  <a:cubicBezTo>
                    <a:pt x="729107" y="307213"/>
                    <a:pt x="714375" y="242443"/>
                    <a:pt x="684784" y="185166"/>
                  </a:cubicBezTo>
                  <a:cubicBezTo>
                    <a:pt x="655193" y="127889"/>
                    <a:pt x="614807" y="82804"/>
                    <a:pt x="563499" y="49657"/>
                  </a:cubicBezTo>
                  <a:moveTo>
                    <a:pt x="511937" y="481076"/>
                  </a:moveTo>
                  <a:cubicBezTo>
                    <a:pt x="496951" y="510667"/>
                    <a:pt x="475869" y="533781"/>
                    <a:pt x="448818" y="550291"/>
                  </a:cubicBezTo>
                  <a:cubicBezTo>
                    <a:pt x="421767" y="566801"/>
                    <a:pt x="390779" y="575183"/>
                    <a:pt x="355854" y="575183"/>
                  </a:cubicBezTo>
                  <a:cubicBezTo>
                    <a:pt x="320929" y="575183"/>
                    <a:pt x="290195" y="566928"/>
                    <a:pt x="263652" y="550291"/>
                  </a:cubicBezTo>
                  <a:cubicBezTo>
                    <a:pt x="237109" y="533654"/>
                    <a:pt x="216281" y="510667"/>
                    <a:pt x="201168" y="481076"/>
                  </a:cubicBezTo>
                  <a:cubicBezTo>
                    <a:pt x="186055" y="451485"/>
                    <a:pt x="178689" y="417068"/>
                    <a:pt x="178689" y="377952"/>
                  </a:cubicBezTo>
                  <a:cubicBezTo>
                    <a:pt x="178689" y="339852"/>
                    <a:pt x="186182" y="305943"/>
                    <a:pt x="201168" y="276352"/>
                  </a:cubicBezTo>
                  <a:cubicBezTo>
                    <a:pt x="216154" y="246761"/>
                    <a:pt x="237236" y="223647"/>
                    <a:pt x="264287" y="207137"/>
                  </a:cubicBezTo>
                  <a:cubicBezTo>
                    <a:pt x="291338" y="190627"/>
                    <a:pt x="321945" y="182245"/>
                    <a:pt x="355727" y="182245"/>
                  </a:cubicBezTo>
                  <a:cubicBezTo>
                    <a:pt x="390525" y="182245"/>
                    <a:pt x="421513" y="190500"/>
                    <a:pt x="448691" y="207137"/>
                  </a:cubicBezTo>
                  <a:cubicBezTo>
                    <a:pt x="475869" y="223774"/>
                    <a:pt x="496824" y="246761"/>
                    <a:pt x="511810" y="276352"/>
                  </a:cubicBezTo>
                  <a:cubicBezTo>
                    <a:pt x="526796" y="305943"/>
                    <a:pt x="534289" y="339852"/>
                    <a:pt x="534289" y="377952"/>
                  </a:cubicBezTo>
                  <a:cubicBezTo>
                    <a:pt x="534289" y="417068"/>
                    <a:pt x="526796" y="451485"/>
                    <a:pt x="511810" y="481076"/>
                  </a:cubicBezTo>
                </a:path>
              </a:pathLst>
            </a:custGeom>
            <a:solidFill>
              <a:srgbClr val="FA7040"/>
            </a:solidFill>
          </p:spPr>
          <p:txBody>
            <a:bodyPr/>
            <a:lstStyle/>
            <a:p>
              <a:endParaRPr lang="en-US" dirty="0"/>
            </a:p>
          </p:txBody>
        </p:sp>
      </p:grpSp>
      <p:sp>
        <p:nvSpPr>
          <p:cNvPr id="8" name="TextBox 8">
            <a:extLst>
              <a:ext uri="{FF2B5EF4-FFF2-40B4-BE49-F238E27FC236}">
                <a16:creationId xmlns:a16="http://schemas.microsoft.com/office/drawing/2014/main" id="{4A578524-89AC-FF8C-14FE-404AFC8EE22C}"/>
              </a:ext>
            </a:extLst>
          </p:cNvPr>
          <p:cNvSpPr txBox="1"/>
          <p:nvPr/>
        </p:nvSpPr>
        <p:spPr>
          <a:xfrm>
            <a:off x="1028700" y="1236622"/>
            <a:ext cx="12230100" cy="8320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 b="1" dirty="0">
                <a:solidFill>
                  <a:srgbClr val="000000"/>
                </a:solidFill>
                <a:latin typeface="Outfit Bold"/>
                <a:ea typeface="Outfit Bold"/>
                <a:cs typeface="Outfit Bold"/>
                <a:sym typeface="Outfit Bold"/>
              </a:rPr>
              <a:t>The Rise of Tabular Foundation Models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ADC9BEDB-2A85-B8CB-7ED7-BC6954B07DEC}"/>
              </a:ext>
            </a:extLst>
          </p:cNvPr>
          <p:cNvSpPr txBox="1"/>
          <p:nvPr/>
        </p:nvSpPr>
        <p:spPr>
          <a:xfrm>
            <a:off x="16882846" y="9172575"/>
            <a:ext cx="376454" cy="896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 dirty="0">
                <a:solidFill>
                  <a:srgbClr val="F97141"/>
                </a:solidFill>
                <a:latin typeface="Outfit Bold"/>
                <a:ea typeface="Outfit Bold"/>
                <a:cs typeface="Outfit Bold"/>
                <a:sym typeface="Outfit Bold"/>
              </a:rPr>
              <a:t>&gt;</a:t>
            </a: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17E63896-A903-8D4F-FB7E-DD051DC10A5C}"/>
              </a:ext>
            </a:extLst>
          </p:cNvPr>
          <p:cNvSpPr txBox="1"/>
          <p:nvPr/>
        </p:nvSpPr>
        <p:spPr>
          <a:xfrm>
            <a:off x="1028700" y="441961"/>
            <a:ext cx="1790700" cy="3971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dirty="0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rPr>
              <a:t>The prologue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6964B19-3B40-F414-484F-40D2F18ED399}"/>
              </a:ext>
            </a:extLst>
          </p:cNvPr>
          <p:cNvSpPr txBox="1"/>
          <p:nvPr/>
        </p:nvSpPr>
        <p:spPr>
          <a:xfrm>
            <a:off x="1524000" y="2628900"/>
            <a:ext cx="12954000" cy="15388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Aft>
                <a:spcPts val="1200"/>
              </a:spcAft>
              <a:buNone/>
            </a:pPr>
            <a:r>
              <a:rPr lang="en-GB" sz="2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A recent "Cambrian Explosion" in research for tabular-specific foundation models</a:t>
            </a:r>
            <a:endParaRPr lang="en-GB" sz="2800" b="0" dirty="0">
              <a:effectLst/>
            </a:endParaRPr>
          </a:p>
          <a:p>
            <a:pPr>
              <a:buNone/>
            </a:pPr>
            <a:br>
              <a:rPr lang="en-GB" sz="2800" dirty="0"/>
            </a:br>
            <a:endParaRPr lang="en-IT" sz="2800" dirty="0"/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BB39C3ED-CD66-9FB8-35B6-D12C617BB7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92587" y="3826966"/>
            <a:ext cx="2921000" cy="276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>
            <a:extLst>
              <a:ext uri="{FF2B5EF4-FFF2-40B4-BE49-F238E27FC236}">
                <a16:creationId xmlns:a16="http://schemas.microsoft.com/office/drawing/2014/main" id="{55DD0DD4-6AFD-50F8-DF9C-8F28399C48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91400" y="3826966"/>
            <a:ext cx="3048000" cy="289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A4113842-FB6B-070D-5E44-B40889ECB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733087" y="3826966"/>
            <a:ext cx="2717800" cy="276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603F716-C354-6D31-CF43-15706C6768B0}"/>
              </a:ext>
            </a:extLst>
          </p:cNvPr>
          <p:cNvSpPr txBox="1"/>
          <p:nvPr/>
        </p:nvSpPr>
        <p:spPr>
          <a:xfrm>
            <a:off x="4211637" y="6722566"/>
            <a:ext cx="1295400" cy="1354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Aft>
                <a:spcPts val="1200"/>
              </a:spcAft>
              <a:buNone/>
            </a:pPr>
            <a:r>
              <a:rPr lang="en-GB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CARTE</a:t>
            </a:r>
            <a:br>
              <a:rPr lang="en-GB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</a:br>
            <a:r>
              <a:rPr lang="en-GB" sz="1800" b="0" i="0" u="none" strike="noStrike" dirty="0" err="1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TabICL</a:t>
            </a:r>
            <a:endParaRPr lang="en-GB" b="0" dirty="0">
              <a:effectLst/>
            </a:endParaRPr>
          </a:p>
          <a:p>
            <a:pPr>
              <a:buNone/>
            </a:pPr>
            <a:br>
              <a:rPr lang="en-GB" dirty="0"/>
            </a:br>
            <a:endParaRPr lang="en-IT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5AA9BAF-69D8-DB61-B6C3-F3CA1BA35BA2}"/>
              </a:ext>
            </a:extLst>
          </p:cNvPr>
          <p:cNvSpPr txBox="1"/>
          <p:nvPr/>
        </p:nvSpPr>
        <p:spPr>
          <a:xfrm>
            <a:off x="7571877" y="6827341"/>
            <a:ext cx="1876923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Aft>
                <a:spcPts val="1200"/>
              </a:spcAft>
              <a:buNone/>
            </a:pPr>
            <a:r>
              <a:rPr lang="en-GB" sz="1800" b="0" i="0" u="none" strike="noStrike" dirty="0" err="1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TabPFN</a:t>
            </a:r>
            <a:r>
              <a:rPr lang="en-GB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 v1 &amp; v2</a:t>
            </a:r>
            <a:endParaRPr lang="en-GB" b="0" dirty="0">
              <a:effectLst/>
            </a:endParaRPr>
          </a:p>
          <a:p>
            <a:pPr>
              <a:buNone/>
            </a:pPr>
            <a:br>
              <a:rPr lang="en-GB" dirty="0"/>
            </a:br>
            <a:endParaRPr lang="en-IT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854F170-E161-3157-E546-41AFDD804980}"/>
              </a:ext>
            </a:extLst>
          </p:cNvPr>
          <p:cNvSpPr txBox="1"/>
          <p:nvPr/>
        </p:nvSpPr>
        <p:spPr>
          <a:xfrm>
            <a:off x="10439400" y="6919198"/>
            <a:ext cx="28194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rtl="0">
              <a:spcAft>
                <a:spcPts val="1200"/>
              </a:spcAft>
              <a:buNone/>
            </a:pPr>
            <a:r>
              <a:rPr lang="en-GB" sz="1800" b="0" i="0" u="none" strike="noStrike" dirty="0" err="1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TabDPT</a:t>
            </a:r>
            <a:endParaRPr lang="en-GB" b="0" dirty="0">
              <a:effectLst/>
            </a:endParaRPr>
          </a:p>
          <a:p>
            <a:pPr>
              <a:buNone/>
            </a:pPr>
            <a:br>
              <a:rPr lang="en-GB" dirty="0"/>
            </a:br>
            <a:endParaRPr lang="en-IT" dirty="0"/>
          </a:p>
        </p:txBody>
      </p:sp>
      <p:sp>
        <p:nvSpPr>
          <p:cNvPr id="10" name="TextBox 11">
            <a:extLst>
              <a:ext uri="{FF2B5EF4-FFF2-40B4-BE49-F238E27FC236}">
                <a16:creationId xmlns:a16="http://schemas.microsoft.com/office/drawing/2014/main" id="{188A44A7-E162-637C-F694-F56FB6C82453}"/>
              </a:ext>
            </a:extLst>
          </p:cNvPr>
          <p:cNvSpPr txBox="1"/>
          <p:nvPr/>
        </p:nvSpPr>
        <p:spPr>
          <a:xfrm>
            <a:off x="1028700" y="9544482"/>
            <a:ext cx="864010" cy="3971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dirty="0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rPr>
              <a:t>Pg: 9</a:t>
            </a:r>
          </a:p>
        </p:txBody>
      </p:sp>
    </p:spTree>
    <p:extLst>
      <p:ext uri="{BB962C8B-B14F-4D97-AF65-F5344CB8AC3E}">
        <p14:creationId xmlns:p14="http://schemas.microsoft.com/office/powerpoint/2010/main" val="27845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28CD1E3B10FD647B2C00F8D5CAE40C5" ma:contentTypeVersion="29" ma:contentTypeDescription="Create a new document." ma:contentTypeScope="" ma:versionID="5ae1002b84da2e0cdc6cefba5629065c">
  <xsd:schema xmlns:xsd="http://www.w3.org/2001/XMLSchema" xmlns:xs="http://www.w3.org/2001/XMLSchema" xmlns:p="http://schemas.microsoft.com/office/2006/metadata/properties" xmlns:ns2="53292dda-03c3-4977-bff8-bb8e9ba9cad7" xmlns:ns3="c866c9ed-2f7a-4860-bf57-8153ff3a210a" targetNamespace="http://schemas.microsoft.com/office/2006/metadata/properties" ma:root="true" ma:fieldsID="5165f4bd19b4b66600da1cc23aa1ddf4" ns2:_="" ns3:_="">
    <xsd:import namespace="53292dda-03c3-4977-bff8-bb8e9ba9cad7"/>
    <xsd:import namespace="c866c9ed-2f7a-4860-bf57-8153ff3a210a"/>
    <xsd:element name="properties">
      <xsd:complexType>
        <xsd:sequence>
          <xsd:element name="documentManagement">
            <xsd:complexType>
              <xsd:all>
                <xsd:element ref="ns2:PageCount" minOccurs="0"/>
                <xsd:element ref="ns2:AssetStage" minOccurs="0"/>
                <xsd:element ref="ns2:DaysAllocated" minOccurs="0"/>
                <xsd:element ref="ns2:Priority" minOccurs="0"/>
                <xsd:element ref="ns2:Process" minOccurs="0"/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Asset_x0020_Number" minOccurs="0"/>
                <xsd:element ref="ns2:Asset_x0020_Type" minOccurs="0"/>
                <xsd:element ref="ns2:Category" minOccurs="0"/>
                <xsd:element ref="ns2:Early_x0020_Access" minOccurs="0"/>
                <xsd:element ref="ns2:Plagiarism_x0020_Originality" minOccurs="0"/>
                <xsd:element ref="ns2:TR_x0020_Score" minOccurs="0"/>
                <xsd:element ref="ns2:Notes0" minOccurs="0"/>
                <xsd:element ref="ns2:Reviewer" minOccurs="0"/>
                <xsd:element ref="ns2:TR_x0020_Name_x0020_1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Location" minOccurs="0"/>
                <xsd:element ref="ns2:SafisComment" minOccurs="0"/>
                <xsd:element ref="ns2:MediaLengthInSeconds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3292dda-03c3-4977-bff8-bb8e9ba9cad7" elementFormDefault="qualified">
    <xsd:import namespace="http://schemas.microsoft.com/office/2006/documentManagement/types"/>
    <xsd:import namespace="http://schemas.microsoft.com/office/infopath/2007/PartnerControls"/>
    <xsd:element name="PageCount" ma:index="8" nillable="true" ma:displayName="Page Count" ma:decimals="0" ma:format="Dropdown" ma:internalName="PageCount" ma:percentage="FALSE">
      <xsd:simpleType>
        <xsd:restriction base="dms:Number"/>
      </xsd:simpleType>
    </xsd:element>
    <xsd:element name="AssetStage" ma:index="9" nillable="true" ma:displayName="Asset Stage" ma:format="Dropdown" ma:internalName="AssetStage">
      <xsd:simpleType>
        <xsd:union memberTypes="dms:Text">
          <xsd:simpleType>
            <xsd:restriction base="dms:Choice">
              <xsd:enumeration value="Preliminary Draft In"/>
              <xsd:enumeration value="1st Preliminary Draft Revision"/>
              <xsd:enumeration value="1st Revision Submission"/>
              <xsd:enumeration value="2nd Preliminary Draft Revision"/>
              <xsd:enumeration value="2nd Revision Submission"/>
              <xsd:enumeration value="3rd Preliminary Draft Revision"/>
              <xsd:enumeration value="3rd Revision Submission"/>
              <xsd:enumeration value="Preliminary Draft Acceptance"/>
              <xsd:enumeration value="Draft Ready for Review"/>
              <xsd:enumeration value="Technical Review Sent"/>
              <xsd:enumeration value="Technical Review Received"/>
              <xsd:enumeration value="Rewrites Ready"/>
              <xsd:enumeration value="Rewrites Sent"/>
              <xsd:enumeration value="Final Draft Submission"/>
              <xsd:enumeration value="Final Draft Revision"/>
              <xsd:enumeration value="Final Draft Revision Received"/>
              <xsd:enumeration value="Final Draft Acceptance"/>
              <xsd:enumeration value="Technical Editing"/>
              <xsd:enumeration value="Copy Edit Submission"/>
              <xsd:enumeration value="Copy Editing Done"/>
              <xsd:enumeration value="Placed for Indexing"/>
              <xsd:enumeration value="Indexed"/>
              <xsd:enumeration value="Layouts"/>
              <xsd:enumeration value="Proof Read Submission"/>
              <xsd:enumeration value="Proof Reading Done"/>
              <xsd:enumeration value="PR - Checks"/>
              <xsd:enumeration value="Prefinals Ready"/>
              <xsd:enumeration value="Prefinals Sent"/>
              <xsd:enumeration value="Prefinals Received"/>
              <xsd:enumeration value="Final Review"/>
              <xsd:enumeration value="Finals Completed"/>
              <xsd:enumeration value="​Indexer Finalization"/>
              <xsd:enumeration value="​Editor Finalization"/>
              <xsd:enumeration value="​Production Designer Finalization"/>
              <xsd:enumeration value="Porfolio Director - Checks"/>
              <xsd:enumeration value="​Upload"/>
              <xsd:enumeration value="​Graphics and Code Bundle Complete"/>
              <xsd:enumeration value="​Post Upload"/>
              <xsd:enumeration value="​Published"/>
            </xsd:restriction>
          </xsd:simpleType>
        </xsd:union>
      </xsd:simpleType>
    </xsd:element>
    <xsd:element name="DaysAllocated" ma:index="10" nillable="true" ma:displayName="Days Allocated" ma:decimals="0" ma:default="1" ma:format="Dropdown" ma:internalName="DaysAllocated" ma:percentage="FALSE">
      <xsd:simpleType>
        <xsd:restriction base="dms:Number"/>
      </xsd:simpleType>
    </xsd:element>
    <xsd:element name="Priority" ma:index="11" nillable="true" ma:displayName="Priority" ma:default="0" ma:internalName="Priority">
      <xsd:simpleType>
        <xsd:restriction base="dms:Boolean"/>
      </xsd:simpleType>
    </xsd:element>
    <xsd:element name="Process" ma:index="12" nillable="true" ma:displayName="Process" ma:default="CE" ma:format="Dropdown" ma:internalName="Process">
      <xsd:simpleType>
        <xsd:restriction base="dms:Choice">
          <xsd:enumeration value="CE"/>
          <xsd:enumeration value="LSE"/>
          <xsd:enumeration value="DCE"/>
          <xsd:enumeration value="WPR"/>
        </xsd:restriction>
      </xsd:simpleType>
    </xsd:element>
    <xsd:element name="MediaServiceMetadata" ma:index="13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4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5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Asset_x0020_Number" ma:index="17" nillable="true" ma:displayName="Asset Number" ma:description="This is the asset number of the project and no asset type should have same numbers" ma:format="Dropdown" ma:internalName="Asset_x0020_Number">
      <xsd:simpleType>
        <xsd:union memberTypes="dms:Text">
          <xsd:simpleType>
            <xsd:restriction base="dms:Choice">
              <xsd:enumeration value="1"/>
              <xsd:enumeration value="2"/>
              <xsd:enumeration value="3"/>
              <xsd:enumeration value="4"/>
              <xsd:enumeration value="5"/>
              <xsd:enumeration value="6"/>
              <xsd:enumeration value="7"/>
              <xsd:enumeration value="8"/>
              <xsd:enumeration value="9"/>
              <xsd:enumeration value="10"/>
              <xsd:enumeration value="11"/>
              <xsd:enumeration value="12"/>
              <xsd:enumeration value="13"/>
              <xsd:enumeration value="14"/>
              <xsd:enumeration value="15"/>
              <xsd:enumeration value="16"/>
              <xsd:enumeration value="17"/>
              <xsd:enumeration value="18"/>
              <xsd:enumeration value="19"/>
              <xsd:enumeration value="20"/>
              <xsd:enumeration value="21"/>
              <xsd:enumeration value="22"/>
              <xsd:enumeration value="23"/>
              <xsd:enumeration value="24"/>
              <xsd:enumeration value="25"/>
              <xsd:enumeration value="26"/>
              <xsd:enumeration value="27"/>
              <xsd:enumeration value="28"/>
              <xsd:enumeration value="29"/>
              <xsd:enumeration value="30"/>
              <xsd:enumeration value="31"/>
              <xsd:enumeration value="32"/>
              <xsd:enumeration value="33"/>
              <xsd:enumeration value="34"/>
              <xsd:enumeration value="35"/>
              <xsd:enumeration value="36"/>
              <xsd:enumeration value="37"/>
              <xsd:enumeration value="38"/>
              <xsd:enumeration value="39"/>
              <xsd:enumeration value="40"/>
            </xsd:restriction>
          </xsd:simpleType>
        </xsd:union>
      </xsd:simpleType>
    </xsd:element>
    <xsd:element name="Asset_x0020_Type" ma:index="18" nillable="true" ma:displayName="Asset Type" ma:description="This is the type of Asset related to the product development" ma:format="Dropdown" ma:internalName="Asset_x0020_Type">
      <xsd:simpleType>
        <xsd:restriction base="dms:Choice">
          <xsd:enumeration value="Chapter"/>
          <xsd:enumeration value="Video"/>
          <xsd:enumeration value="Index"/>
          <xsd:enumeration value="Front Matter"/>
          <xsd:enumeration value="Back Matter"/>
          <xsd:enumeration value="Code"/>
          <xsd:enumeration value="Book"/>
          <xsd:enumeration value="Graphic"/>
          <xsd:enumeration value="Other"/>
        </xsd:restriction>
      </xsd:simpleType>
    </xsd:element>
    <xsd:element name="Category" ma:index="19" nillable="true" ma:displayName="Category" ma:format="Dropdown" ma:internalName="Category">
      <xsd:simpleType>
        <xsd:restriction base="dms:Choice">
          <xsd:enumeration value="Cybersecurity"/>
          <xsd:enumeration value="Data Engineering"/>
          <xsd:enumeration value="Data Science"/>
          <xsd:enumeration value="Embedded Systems Development"/>
          <xsd:enumeration value="Game Development"/>
          <xsd:enumeration value="LLM Engineering"/>
          <xsd:enumeration value="Software Engineering and Architecture"/>
          <xsd:enumeration value="Systems Administration and Networking"/>
          <xsd:enumeration value="Tech Powered Pro"/>
          <xsd:enumeration value="Web &amp; Application Development"/>
        </xsd:restriction>
      </xsd:simpleType>
    </xsd:element>
    <xsd:element name="Early_x0020_Access" ma:index="20" nillable="true" ma:displayName="Early Access" ma:default="0" ma:description="This is an option which you select when you want the chapter to be a part of the Early Access" ma:internalName="Early_x0020_Access">
      <xsd:simpleType>
        <xsd:restriction base="dms:Boolean"/>
      </xsd:simpleType>
    </xsd:element>
    <xsd:element name="Plagiarism_x0020_Originality" ma:index="21" nillable="true" ma:displayName="Plagiarism Originality" ma:description="This is a column to fill the plagiarism originality scores" ma:internalName="Plagiarism_x0020_Originality">
      <xsd:simpleType>
        <xsd:restriction base="dms:Number"/>
      </xsd:simpleType>
    </xsd:element>
    <xsd:element name="TR_x0020_Score" ma:index="22" nillable="true" ma:displayName="TR Score" ma:decimals="1" ma:internalName="TR_x0020_Score">
      <xsd:simpleType>
        <xsd:restriction base="dms:Number">
          <xsd:maxInclusive value="10"/>
          <xsd:minInclusive value="1"/>
        </xsd:restriction>
      </xsd:simpleType>
    </xsd:element>
    <xsd:element name="Notes0" ma:index="23" nillable="true" ma:displayName="Notes" ma:internalName="Notes0">
      <xsd:simpleType>
        <xsd:restriction base="dms:Text">
          <xsd:maxLength value="255"/>
        </xsd:restriction>
      </xsd:simpleType>
    </xsd:element>
    <xsd:element name="Reviewer" ma:index="24" nillable="true" ma:displayName="Reviewer" ma:format="Dropdown" ma:internalName="Reviewer">
      <xsd:simpleType>
        <xsd:restriction base="dms:Text">
          <xsd:maxLength value="255"/>
        </xsd:restriction>
      </xsd:simpleType>
    </xsd:element>
    <xsd:element name="TR_x0020_Name_x0020_1" ma:index="25" nillable="true" ma:displayName="TR Name 1" ma:description="&quot;attack&quot; in &quot;Compressor&quot; bullet point&#10;&#10;I am keeping this highlighted so that I can explain what Attack (technical sound term) means in the Glossary." ma:internalName="TR_x0020_Name_x0020_1">
      <xsd:simpleType>
        <xsd:restriction base="dms:Note">
          <xsd:maxLength value="255"/>
        </xsd:restriction>
      </xsd:simpleType>
    </xsd:element>
    <xsd:element name="lcf76f155ced4ddcb4097134ff3c332f" ma:index="27" nillable="true" ma:taxonomy="true" ma:internalName="lcf76f155ced4ddcb4097134ff3c332f" ma:taxonomyFieldName="MediaServiceImageTags" ma:displayName="Image Tags" ma:readOnly="false" ma:fieldId="{5cf76f15-5ced-4ddc-b409-7134ff3c332f}" ma:taxonomyMulti="true" ma:sspId="c4206cbd-ed67-49c0-b8a0-af32ee4f262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29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3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3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3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33" nillable="true" ma:displayName="Location" ma:description="" ma:indexed="true" ma:internalName="MediaServiceLocation" ma:readOnly="true">
      <xsd:simpleType>
        <xsd:restriction base="dms:Text"/>
      </xsd:simpleType>
    </xsd:element>
    <xsd:element name="SafisComment" ma:index="34" nillable="true" ma:displayName="Safis Comment" ma:format="Dropdown" ma:internalName="SafisComment">
      <xsd:simpleType>
        <xsd:restriction base="dms:Choice">
          <xsd:enumeration value="Same Day TAT"/>
          <xsd:enumeration value="One Day TAT"/>
        </xsd:restriction>
      </xsd:simpleType>
    </xsd:element>
    <xsd:element name="MediaLengthInSeconds" ma:index="35" nillable="true" ma:displayName="MediaLengthInSeconds" ma:hidden="true" ma:internalName="MediaLengthInSeconds" ma:readOnly="true">
      <xsd:simpleType>
        <xsd:restriction base="dms:Unknown"/>
      </xsd:simpleType>
    </xsd:element>
    <xsd:element name="MediaServiceBillingMetadata" ma:index="36" nillable="true" ma:displayName="MediaServiceBillingMetadata" ma:hidden="true" ma:internalName="MediaServiceBilling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866c9ed-2f7a-4860-bf57-8153ff3a210a" elementFormDefault="qualified">
    <xsd:import namespace="http://schemas.microsoft.com/office/2006/documentManagement/types"/>
    <xsd:import namespace="http://schemas.microsoft.com/office/infopath/2007/PartnerControls"/>
    <xsd:element name="TaxCatchAll" ma:index="28" nillable="true" ma:displayName="Taxonomy Catch All Column" ma:hidden="true" ma:list="{b0b99e7b-2d5c-4d76-8978-e279b984ef45}" ma:internalName="TaxCatchAll" ma:showField="CatchAllData" ma:web="c866c9ed-2f7a-4860-bf57-8153ff3a210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Early_x0020_Access xmlns="53292dda-03c3-4977-bff8-bb8e9ba9cad7">false</Early_x0020_Access>
    <Priority xmlns="53292dda-03c3-4977-bff8-bb8e9ba9cad7">false</Priority>
    <DaysAllocated xmlns="53292dda-03c3-4977-bff8-bb8e9ba9cad7">1</DaysAllocated>
    <Process xmlns="53292dda-03c3-4977-bff8-bb8e9ba9cad7">CE</Process>
    <SafisComment xmlns="53292dda-03c3-4977-bff8-bb8e9ba9cad7" xsi:nil="true"/>
    <TaxCatchAll xmlns="c866c9ed-2f7a-4860-bf57-8153ff3a210a" xsi:nil="true"/>
    <PageCount xmlns="53292dda-03c3-4977-bff8-bb8e9ba9cad7" xsi:nil="true"/>
    <Notes0 xmlns="53292dda-03c3-4977-bff8-bb8e9ba9cad7" xsi:nil="true"/>
    <TR_x0020_Name_x0020_1 xmlns="53292dda-03c3-4977-bff8-bb8e9ba9cad7" xsi:nil="true"/>
    <Reviewer xmlns="53292dda-03c3-4977-bff8-bb8e9ba9cad7" xsi:nil="true"/>
    <TR_x0020_Score xmlns="53292dda-03c3-4977-bff8-bb8e9ba9cad7" xsi:nil="true"/>
    <lcf76f155ced4ddcb4097134ff3c332f xmlns="53292dda-03c3-4977-bff8-bb8e9ba9cad7">
      <Terms xmlns="http://schemas.microsoft.com/office/infopath/2007/PartnerControls"/>
    </lcf76f155ced4ddcb4097134ff3c332f>
    <Asset_x0020_Number xmlns="53292dda-03c3-4977-bff8-bb8e9ba9cad7" xsi:nil="true"/>
    <Plagiarism_x0020_Originality xmlns="53292dda-03c3-4977-bff8-bb8e9ba9cad7" xsi:nil="true"/>
    <AssetStage xmlns="53292dda-03c3-4977-bff8-bb8e9ba9cad7" xsi:nil="true"/>
    <Asset_x0020_Type xmlns="53292dda-03c3-4977-bff8-bb8e9ba9cad7" xsi:nil="true"/>
    <Category xmlns="53292dda-03c3-4977-bff8-bb8e9ba9cad7" xsi:nil="true"/>
  </documentManagement>
</p:properties>
</file>

<file path=customXml/itemProps1.xml><?xml version="1.0" encoding="utf-8"?>
<ds:datastoreItem xmlns:ds="http://schemas.openxmlformats.org/officeDocument/2006/customXml" ds:itemID="{A3ED2B89-6981-486E-BDB6-AE7E959A4A96}"/>
</file>

<file path=customXml/itemProps2.xml><?xml version="1.0" encoding="utf-8"?>
<ds:datastoreItem xmlns:ds="http://schemas.openxmlformats.org/officeDocument/2006/customXml" ds:itemID="{6D5EE7E6-AAD2-4559-B059-C2F8804A4C94}"/>
</file>

<file path=customXml/itemProps3.xml><?xml version="1.0" encoding="utf-8"?>
<ds:datastoreItem xmlns:ds="http://schemas.openxmlformats.org/officeDocument/2006/customXml" ds:itemID="{BA4BF8DB-EA69-482C-B6BA-15BDC548DD98}"/>
</file>

<file path=docProps/app.xml><?xml version="1.0" encoding="utf-8"?>
<Properties xmlns="http://schemas.openxmlformats.org/officeDocument/2006/extended-properties" xmlns:vt="http://schemas.openxmlformats.org/officeDocument/2006/docPropsVTypes">
  <TotalTime>529</TotalTime>
  <Words>2976</Words>
  <Application>Microsoft Office PowerPoint</Application>
  <PresentationFormat>Custom</PresentationFormat>
  <Paragraphs>351</Paragraphs>
  <Slides>35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4" baseType="lpstr">
      <vt:lpstr>Aptos</vt:lpstr>
      <vt:lpstr>Arial</vt:lpstr>
      <vt:lpstr>Calibri</vt:lpstr>
      <vt:lpstr>Helvetica</vt:lpstr>
      <vt:lpstr>Lexend Deca</vt:lpstr>
      <vt:lpstr>Outfit</vt:lpstr>
      <vt:lpstr>Outfit Bold</vt:lpstr>
      <vt:lpstr>ui-sans-serif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cp:lastModifiedBy>Aniket Shetty</cp:lastModifiedBy>
  <cp:revision>36</cp:revision>
  <dcterms:created xsi:type="dcterms:W3CDTF">2006-08-16T00:00:00Z</dcterms:created>
  <dcterms:modified xsi:type="dcterms:W3CDTF">2025-07-17T07:42:31Z</dcterms:modified>
  <dc:identifier>DAGmMKGe-eA</dc:identifie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0x010100F28CD1E3B10FD647B2C00F8D5CAE40C5</vt:lpwstr>
  </property>
</Properties>
</file>